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35"/>
  </p:handoutMasterIdLst>
  <p:sldIdLst>
    <p:sldId id="256" r:id="rId2"/>
    <p:sldId id="257" r:id="rId3"/>
    <p:sldId id="258" r:id="rId4"/>
    <p:sldId id="259" r:id="rId5"/>
    <p:sldId id="260" r:id="rId6"/>
    <p:sldId id="261" r:id="rId7"/>
    <p:sldId id="264" r:id="rId8"/>
    <p:sldId id="266"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62" r:id="rId31"/>
    <p:sldId id="287" r:id="rId32"/>
    <p:sldId id="263" r:id="rId33"/>
    <p:sldId id="288"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47"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64323DF-BFDE-4004-9F43-22235F431227}" type="datetimeFigureOut">
              <a:rPr lang="en-US" smtClean="0"/>
              <a:t>10/12/2017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A1C5E58-169B-42F7-AD7E-95EA1D8596F4}" type="slidenum">
              <a:rPr lang="en-US" smtClean="0"/>
              <a:t>‹#›</a:t>
            </a:fld>
            <a:endParaRPr lang="en-US" dirty="0"/>
          </a:p>
        </p:txBody>
      </p:sp>
    </p:spTree>
    <p:extLst>
      <p:ext uri="{BB962C8B-B14F-4D97-AF65-F5344CB8AC3E}">
        <p14:creationId xmlns:p14="http://schemas.microsoft.com/office/powerpoint/2010/main" val="24090319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00B8126-7EA4-4BBA-8F18-E0E230B97DB1}" type="datetimeFigureOut">
              <a:rPr lang="en-US" smtClean="0"/>
              <a:t>10/11/2017</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09A7DCB8-5CE0-4773-AA8F-6FB08F9CBD63}" type="slidenum">
              <a:rPr lang="en-US" smtClean="0"/>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00B8126-7EA4-4BBA-8F18-E0E230B97DB1}" type="datetimeFigureOut">
              <a:rPr lang="en-US" smtClean="0"/>
              <a:t>10/11/2017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9A7DCB8-5CE0-4773-AA8F-6FB08F9CBD6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00B8126-7EA4-4BBA-8F18-E0E230B97DB1}" type="datetimeFigureOut">
              <a:rPr lang="en-US" smtClean="0"/>
              <a:t>10/11/2017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9A7DCB8-5CE0-4773-AA8F-6FB08F9CBD6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00B8126-7EA4-4BBA-8F18-E0E230B97DB1}" type="datetimeFigureOut">
              <a:rPr lang="en-US" smtClean="0"/>
              <a:t>10/11/2017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9A7DCB8-5CE0-4773-AA8F-6FB08F9CBD6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00B8126-7EA4-4BBA-8F18-E0E230B97DB1}" type="datetimeFigureOut">
              <a:rPr lang="en-US" smtClean="0"/>
              <a:t>10/11/2017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9A7DCB8-5CE0-4773-AA8F-6FB08F9CBD63}" type="slidenum">
              <a:rPr lang="en-US" smtClean="0"/>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00B8126-7EA4-4BBA-8F18-E0E230B97DB1}" type="datetimeFigureOut">
              <a:rPr lang="en-US" smtClean="0"/>
              <a:t>10/11/2017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09A7DCB8-5CE0-4773-AA8F-6FB08F9CBD6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00B8126-7EA4-4BBA-8F18-E0E230B97DB1}" type="datetimeFigureOut">
              <a:rPr lang="en-US" smtClean="0"/>
              <a:t>10/11/2017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09A7DCB8-5CE0-4773-AA8F-6FB08F9CBD6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00B8126-7EA4-4BBA-8F18-E0E230B97DB1}" type="datetimeFigureOut">
              <a:rPr lang="en-US" smtClean="0"/>
              <a:t>10/11/2017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09A7DCB8-5CE0-4773-AA8F-6FB08F9CBD6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D00B8126-7EA4-4BBA-8F18-E0E230B97DB1}" type="datetimeFigureOut">
              <a:rPr lang="en-US" smtClean="0"/>
              <a:t>10/11/2017</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09A7DCB8-5CE0-4773-AA8F-6FB08F9CBD63}" type="slidenum">
              <a:rPr lang="en-US" smtClean="0"/>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00B8126-7EA4-4BBA-8F18-E0E230B97DB1}" type="datetimeFigureOut">
              <a:rPr lang="en-US" smtClean="0"/>
              <a:t>10/11/2017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09A7DCB8-5CE0-4773-AA8F-6FB08F9CBD6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D00B8126-7EA4-4BBA-8F18-E0E230B97DB1}" type="datetimeFigureOut">
              <a:rPr lang="en-US" smtClean="0"/>
              <a:t>10/11/2017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09A7DCB8-5CE0-4773-AA8F-6FB08F9CBD63}" type="slidenum">
              <a:rPr lang="en-US" smtClean="0"/>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00B8126-7EA4-4BBA-8F18-E0E230B97DB1}" type="datetimeFigureOut">
              <a:rPr lang="en-US" smtClean="0"/>
              <a:t>10/11/2017</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9A7DCB8-5CE0-4773-AA8F-6FB08F9CBD63}" type="slidenum">
              <a:rPr lang="en-US" smtClean="0"/>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14400"/>
            <a:ext cx="7772400" cy="1780108"/>
          </a:xfrm>
        </p:spPr>
        <p:txBody>
          <a:bodyPr>
            <a:noAutofit/>
          </a:bodyPr>
          <a:lstStyle/>
          <a:p>
            <a:pPr algn="ctr"/>
            <a:r>
              <a:rPr lang="en-US" sz="8000" dirty="0" smtClean="0"/>
              <a:t>“And the Survey Says…”</a:t>
            </a:r>
            <a:endParaRPr lang="en-US" sz="8000" dirty="0"/>
          </a:p>
        </p:txBody>
      </p:sp>
      <p:sp>
        <p:nvSpPr>
          <p:cNvPr id="3" name="Subtitle 2"/>
          <p:cNvSpPr>
            <a:spLocks noGrp="1"/>
          </p:cNvSpPr>
          <p:nvPr>
            <p:ph type="subTitle" idx="1"/>
          </p:nvPr>
        </p:nvSpPr>
        <p:spPr>
          <a:xfrm>
            <a:off x="1499375" y="2743200"/>
            <a:ext cx="7492225" cy="1777999"/>
          </a:xfrm>
        </p:spPr>
        <p:txBody>
          <a:bodyPr>
            <a:normAutofit fontScale="70000" lnSpcReduction="20000"/>
          </a:bodyPr>
          <a:lstStyle/>
          <a:p>
            <a:pPr algn="ctr"/>
            <a:r>
              <a:rPr lang="en-US" b="1" dirty="0" smtClean="0"/>
              <a:t>Insights from the Synod Surveys</a:t>
            </a:r>
          </a:p>
          <a:p>
            <a:endParaRPr lang="en-US" dirty="0"/>
          </a:p>
          <a:p>
            <a:pPr algn="ctr"/>
            <a:r>
              <a:rPr lang="en-US" dirty="0" smtClean="0"/>
              <a:t>Cindee Case, Director, Office of Youth and Young Adult Ministry</a:t>
            </a:r>
          </a:p>
          <a:p>
            <a:endParaRPr lang="en-US" dirty="0"/>
          </a:p>
          <a:p>
            <a:pPr algn="ctr"/>
            <a:r>
              <a:rPr lang="en-US" dirty="0" smtClean="0"/>
              <a:t>Fr. Chris Luoni, Director, Office of Vocations,</a:t>
            </a:r>
          </a:p>
          <a:p>
            <a:pPr algn="ctr"/>
            <a:r>
              <a:rPr lang="en-US" dirty="0" smtClean="0"/>
              <a:t>Pastor, St. Joan of Arc Parish, Streetsboro</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4724400"/>
            <a:ext cx="2106649" cy="160796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4747846"/>
            <a:ext cx="4419600" cy="1600200"/>
          </a:xfrm>
          <a:prstGeom prst="rect">
            <a:avLst/>
          </a:prstGeom>
        </p:spPr>
      </p:pic>
    </p:spTree>
    <p:extLst>
      <p:ext uri="{BB962C8B-B14F-4D97-AF65-F5344CB8AC3E}">
        <p14:creationId xmlns:p14="http://schemas.microsoft.com/office/powerpoint/2010/main" val="34190705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713" y="1447800"/>
            <a:ext cx="7825654" cy="4419600"/>
          </a:xfrm>
          <a:prstGeom prst="rect">
            <a:avLst/>
          </a:prstGeom>
        </p:spPr>
      </p:pic>
      <p:sp>
        <p:nvSpPr>
          <p:cNvPr id="3" name="TextBox 2"/>
          <p:cNvSpPr txBox="1"/>
          <p:nvPr/>
        </p:nvSpPr>
        <p:spPr>
          <a:xfrm>
            <a:off x="1752600" y="762000"/>
            <a:ext cx="6019800" cy="381000"/>
          </a:xfrm>
          <a:prstGeom prst="rect">
            <a:avLst/>
          </a:prstGeom>
          <a:noFill/>
        </p:spPr>
        <p:txBody>
          <a:bodyPr wrap="square" rtlCol="0">
            <a:spAutoFit/>
          </a:bodyPr>
          <a:lstStyle/>
          <a:p>
            <a:pPr algn="ctr"/>
            <a:r>
              <a:rPr lang="en-US" dirty="0" smtClean="0"/>
              <a:t>From Parents/Family members surveys:</a:t>
            </a:r>
            <a:endParaRPr lang="en-US" dirty="0"/>
          </a:p>
        </p:txBody>
      </p:sp>
    </p:spTree>
    <p:extLst>
      <p:ext uri="{BB962C8B-B14F-4D97-AF65-F5344CB8AC3E}">
        <p14:creationId xmlns:p14="http://schemas.microsoft.com/office/powerpoint/2010/main" val="2155611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27678"/>
            <a:ext cx="7620000" cy="6740307"/>
          </a:xfrm>
          <a:prstGeom prst="rect">
            <a:avLst/>
          </a:prstGeom>
          <a:noFill/>
        </p:spPr>
        <p:txBody>
          <a:bodyPr wrap="square" rtlCol="0">
            <a:spAutoFit/>
          </a:bodyPr>
          <a:lstStyle/>
          <a:p>
            <a:r>
              <a:rPr lang="en-US" dirty="0" smtClean="0"/>
              <a:t>RE: LISTENING:</a:t>
            </a:r>
          </a:p>
          <a:p>
            <a:endParaRPr lang="en-US" dirty="0" smtClean="0"/>
          </a:p>
          <a:p>
            <a:r>
              <a:rPr lang="en-US" dirty="0" smtClean="0"/>
              <a:t>A </a:t>
            </a:r>
            <a:r>
              <a:rPr lang="en-US" dirty="0"/>
              <a:t>common positive response was there was youth ministry at the parish or listed some </a:t>
            </a:r>
            <a:r>
              <a:rPr lang="en-US" b="1" dirty="0"/>
              <a:t>youth ministry activities </a:t>
            </a:r>
            <a:r>
              <a:rPr lang="en-US" dirty="0"/>
              <a:t>(45), although few of these responses specifically mentioned listening to teens.  </a:t>
            </a:r>
            <a:endParaRPr lang="en-US" dirty="0" smtClean="0"/>
          </a:p>
          <a:p>
            <a:endParaRPr lang="en-US" dirty="0"/>
          </a:p>
          <a:p>
            <a:r>
              <a:rPr lang="en-US" dirty="0" smtClean="0">
                <a:solidFill>
                  <a:srgbClr val="C00000"/>
                </a:solidFill>
              </a:rPr>
              <a:t>10 responded  </a:t>
            </a:r>
            <a:r>
              <a:rPr lang="en-US" b="1" dirty="0">
                <a:solidFill>
                  <a:srgbClr val="C00000"/>
                </a:solidFill>
              </a:rPr>
              <a:t>youth active in liturgical roles</a:t>
            </a:r>
            <a:r>
              <a:rPr lang="en-US" dirty="0">
                <a:solidFill>
                  <a:srgbClr val="C00000"/>
                </a:solidFill>
              </a:rPr>
              <a:t>, but again not tied specifically to listening to youth.  </a:t>
            </a:r>
            <a:endParaRPr lang="en-US" dirty="0" smtClean="0">
              <a:solidFill>
                <a:srgbClr val="C00000"/>
              </a:solidFill>
            </a:endParaRPr>
          </a:p>
          <a:p>
            <a:endParaRPr lang="en-US" dirty="0"/>
          </a:p>
          <a:p>
            <a:r>
              <a:rPr lang="en-US" dirty="0" smtClean="0"/>
              <a:t>8 responses </a:t>
            </a:r>
            <a:r>
              <a:rPr lang="en-US" dirty="0"/>
              <a:t>included the participation of </a:t>
            </a:r>
            <a:r>
              <a:rPr lang="en-US" b="1" dirty="0"/>
              <a:t>youth on Parish Council</a:t>
            </a:r>
            <a:r>
              <a:rPr lang="en-US" dirty="0"/>
              <a:t>, which would imply listening to youth as one </a:t>
            </a:r>
            <a:r>
              <a:rPr lang="en-US" dirty="0" smtClean="0"/>
              <a:t>aspect.</a:t>
            </a:r>
          </a:p>
          <a:p>
            <a:endParaRPr lang="en-US" dirty="0"/>
          </a:p>
          <a:p>
            <a:r>
              <a:rPr lang="en-US" dirty="0" smtClean="0">
                <a:solidFill>
                  <a:srgbClr val="C00000"/>
                </a:solidFill>
              </a:rPr>
              <a:t>41  </a:t>
            </a:r>
            <a:r>
              <a:rPr lang="en-US" dirty="0">
                <a:solidFill>
                  <a:srgbClr val="C00000"/>
                </a:solidFill>
              </a:rPr>
              <a:t>responses focused on </a:t>
            </a:r>
            <a:r>
              <a:rPr lang="en-US" b="1" dirty="0">
                <a:solidFill>
                  <a:srgbClr val="C00000"/>
                </a:solidFill>
              </a:rPr>
              <a:t>a person that was working directly with the youth </a:t>
            </a:r>
            <a:r>
              <a:rPr lang="en-US" dirty="0">
                <a:solidFill>
                  <a:srgbClr val="C00000"/>
                </a:solidFill>
              </a:rPr>
              <a:t>– youth minister, CCD teacher, priest, or other caring adults.  In the building of relationships, key adults are able to connect with the youth on a personal level and listen to their concerns.  </a:t>
            </a:r>
            <a:endParaRPr lang="en-US" dirty="0" smtClean="0">
              <a:solidFill>
                <a:srgbClr val="C00000"/>
              </a:solidFill>
            </a:endParaRPr>
          </a:p>
          <a:p>
            <a:endParaRPr lang="en-US" dirty="0"/>
          </a:p>
          <a:p>
            <a:r>
              <a:rPr lang="en-US" dirty="0" smtClean="0"/>
              <a:t>Significantly</a:t>
            </a:r>
            <a:r>
              <a:rPr lang="en-US" dirty="0"/>
              <a:t>, </a:t>
            </a:r>
            <a:r>
              <a:rPr lang="en-US" dirty="0" smtClean="0"/>
              <a:t>11  </a:t>
            </a:r>
            <a:r>
              <a:rPr lang="en-US" dirty="0"/>
              <a:t>people cited </a:t>
            </a:r>
            <a:r>
              <a:rPr lang="en-US" b="1" dirty="0"/>
              <a:t>the pastor or priest </a:t>
            </a:r>
            <a:r>
              <a:rPr lang="en-US" dirty="0"/>
              <a:t>as someone who listens to youth.  </a:t>
            </a:r>
            <a:endParaRPr lang="en-US" dirty="0" smtClean="0"/>
          </a:p>
          <a:p>
            <a:endParaRPr lang="en-US" dirty="0"/>
          </a:p>
          <a:p>
            <a:r>
              <a:rPr lang="en-US" dirty="0" smtClean="0">
                <a:solidFill>
                  <a:srgbClr val="C00000"/>
                </a:solidFill>
              </a:rPr>
              <a:t>Many </a:t>
            </a:r>
            <a:r>
              <a:rPr lang="en-US" dirty="0">
                <a:solidFill>
                  <a:srgbClr val="C00000"/>
                </a:solidFill>
              </a:rPr>
              <a:t>people responded that the </a:t>
            </a:r>
            <a:r>
              <a:rPr lang="en-US" b="1" dirty="0">
                <a:solidFill>
                  <a:srgbClr val="C00000"/>
                </a:solidFill>
              </a:rPr>
              <a:t>leadership of the parish was an important factor</a:t>
            </a:r>
            <a:r>
              <a:rPr lang="en-US" dirty="0">
                <a:solidFill>
                  <a:srgbClr val="C00000"/>
                </a:solidFill>
              </a:rPr>
              <a:t> for assessing whether or not they felt the parish listened to youth.  </a:t>
            </a:r>
          </a:p>
          <a:p>
            <a:endParaRPr lang="en-US" dirty="0"/>
          </a:p>
        </p:txBody>
      </p:sp>
    </p:spTree>
    <p:extLst>
      <p:ext uri="{BB962C8B-B14F-4D97-AF65-F5344CB8AC3E}">
        <p14:creationId xmlns:p14="http://schemas.microsoft.com/office/powerpoint/2010/main" val="3079330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457200"/>
            <a:ext cx="7772400" cy="5355312"/>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Question 2:</a:t>
            </a:r>
          </a:p>
          <a:p>
            <a:pPr algn="ct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5400" b="1" cap="none" spc="0" dirty="0" smtClean="0">
                <a:ln w="17780" cmpd="sng">
                  <a:solidFill>
                    <a:srgbClr val="FFFFFF"/>
                  </a:solidFill>
                  <a:prstDash val="solid"/>
                  <a:miter lim="800000"/>
                </a:ln>
                <a:solidFill>
                  <a:srgbClr val="C00000"/>
                </a:solidFill>
                <a:effectLst>
                  <a:outerShdw blurRad="50800" algn="tl" rotWithShape="0">
                    <a:srgbClr val="000000"/>
                  </a:outerShdw>
                </a:effectLst>
              </a:rPr>
              <a:t>What are the </a:t>
            </a:r>
          </a:p>
          <a:p>
            <a:pPr algn="ctr"/>
            <a:r>
              <a:rPr lang="en-US" sz="5400" b="1" cap="none" spc="0" dirty="0" smtClean="0">
                <a:ln w="17780" cmpd="sng">
                  <a:solidFill>
                    <a:srgbClr val="FFFFFF"/>
                  </a:solidFill>
                  <a:prstDash val="solid"/>
                  <a:miter lim="800000"/>
                </a:ln>
                <a:solidFill>
                  <a:srgbClr val="C00000"/>
                </a:solidFill>
                <a:effectLst>
                  <a:outerShdw blurRad="50800" algn="tl" rotWithShape="0">
                    <a:srgbClr val="000000"/>
                  </a:outerShdw>
                </a:effectLst>
              </a:rPr>
              <a:t>main </a:t>
            </a:r>
          </a:p>
          <a:p>
            <a:pPr algn="ctr"/>
            <a:r>
              <a:rPr lang="en-US" sz="5400" b="1" dirty="0" smtClean="0">
                <a:ln w="17780" cmpd="sng">
                  <a:solidFill>
                    <a:srgbClr val="FFFFFF"/>
                  </a:solidFill>
                  <a:prstDash val="solid"/>
                  <a:miter lim="800000"/>
                </a:ln>
                <a:solidFill>
                  <a:srgbClr val="C00000"/>
                </a:solidFill>
                <a:effectLst>
                  <a:outerShdw blurRad="50800" algn="tl" rotWithShape="0">
                    <a:srgbClr val="000000"/>
                  </a:outerShdw>
                </a:effectLst>
              </a:rPr>
              <a:t>Challenges of </a:t>
            </a:r>
          </a:p>
          <a:p>
            <a:pPr algn="ctr"/>
            <a:r>
              <a:rPr lang="en-US" sz="5400" b="1" dirty="0" smtClean="0">
                <a:ln w="17780" cmpd="sng">
                  <a:solidFill>
                    <a:srgbClr val="FFFFFF"/>
                  </a:solidFill>
                  <a:prstDash val="solid"/>
                  <a:miter lim="800000"/>
                </a:ln>
                <a:solidFill>
                  <a:srgbClr val="C00000"/>
                </a:solidFill>
                <a:effectLst>
                  <a:outerShdw blurRad="50800" algn="tl" rotWithShape="0">
                    <a:srgbClr val="000000"/>
                  </a:outerShdw>
                </a:effectLst>
              </a:rPr>
              <a:t>Young People</a:t>
            </a:r>
          </a:p>
          <a:p>
            <a:pPr algn="ctr"/>
            <a:r>
              <a:rPr lang="en-US" sz="5400" b="1" dirty="0">
                <a:ln w="17780" cmpd="sng">
                  <a:solidFill>
                    <a:srgbClr val="FFFFFF"/>
                  </a:solidFill>
                  <a:prstDash val="solid"/>
                  <a:miter lim="800000"/>
                </a:ln>
                <a:solidFill>
                  <a:srgbClr val="C00000"/>
                </a:solidFill>
                <a:effectLst>
                  <a:outerShdw blurRad="50800" algn="tl" rotWithShape="0">
                    <a:srgbClr val="000000"/>
                  </a:outerShdw>
                </a:effectLst>
              </a:rPr>
              <a:t>i</a:t>
            </a:r>
            <a:r>
              <a:rPr lang="en-US" sz="5400" b="1" cap="none" spc="0" dirty="0" smtClean="0">
                <a:ln w="17780" cmpd="sng">
                  <a:solidFill>
                    <a:srgbClr val="FFFFFF"/>
                  </a:solidFill>
                  <a:prstDash val="solid"/>
                  <a:miter lim="800000"/>
                </a:ln>
                <a:solidFill>
                  <a:srgbClr val="C00000"/>
                </a:solidFill>
                <a:effectLst>
                  <a:outerShdw blurRad="50800" algn="tl" rotWithShape="0">
                    <a:srgbClr val="000000"/>
                  </a:outerShdw>
                </a:effectLst>
              </a:rPr>
              <a:t>n the diocese today?</a:t>
            </a:r>
            <a:endParaRPr lang="en-US" sz="5400" b="1" cap="none" spc="0" dirty="0">
              <a:ln w="17780" cmpd="sng">
                <a:solidFill>
                  <a:srgbClr val="FFFFFF"/>
                </a:solidFill>
                <a:prstDash val="solid"/>
                <a:miter lim="800000"/>
              </a:ln>
              <a:solidFill>
                <a:srgbClr val="C00000"/>
              </a:solidFill>
              <a:effectLst>
                <a:outerShdw blurRad="50800" algn="tl" rotWithShape="0">
                  <a:srgbClr val="000000"/>
                </a:outerShdw>
              </a:effectLst>
            </a:endParaRPr>
          </a:p>
        </p:txBody>
      </p:sp>
    </p:spTree>
    <p:extLst>
      <p:ext uri="{BB962C8B-B14F-4D97-AF65-F5344CB8AC3E}">
        <p14:creationId xmlns:p14="http://schemas.microsoft.com/office/powerpoint/2010/main" val="2529733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1011702"/>
          </a:xfrm>
        </p:spPr>
        <p:txBody>
          <a:bodyPr>
            <a:normAutofit/>
          </a:bodyPr>
          <a:lstStyle/>
          <a:p>
            <a:pPr algn="ctr"/>
            <a:r>
              <a:rPr lang="en-US" sz="4400" dirty="0" smtClean="0"/>
              <a:t>Challenges: General</a:t>
            </a:r>
            <a:endParaRPr lang="en-US" sz="4400" dirty="0"/>
          </a:p>
        </p:txBody>
      </p:sp>
      <p:sp>
        <p:nvSpPr>
          <p:cNvPr id="3" name="Subtitle 2"/>
          <p:cNvSpPr>
            <a:spLocks noGrp="1"/>
          </p:cNvSpPr>
          <p:nvPr>
            <p:ph type="subTitle" idx="1"/>
          </p:nvPr>
        </p:nvSpPr>
        <p:spPr>
          <a:xfrm>
            <a:off x="1432560" y="1850064"/>
            <a:ext cx="7406640" cy="4017336"/>
          </a:xfrm>
        </p:spPr>
        <p:txBody>
          <a:bodyPr>
            <a:noAutofit/>
          </a:bodyPr>
          <a:lstStyle/>
          <a:p>
            <a:pPr algn="ctr"/>
            <a:r>
              <a:rPr lang="en-US" sz="4800" dirty="0" smtClean="0">
                <a:solidFill>
                  <a:srgbClr val="C00000"/>
                </a:solidFill>
              </a:rPr>
              <a:t>Negative Peer Pressure (40)</a:t>
            </a:r>
          </a:p>
          <a:p>
            <a:pPr algn="ctr"/>
            <a:r>
              <a:rPr lang="en-US" sz="4800" dirty="0" smtClean="0"/>
              <a:t>Drugs/alcohol (33)</a:t>
            </a:r>
          </a:p>
          <a:p>
            <a:pPr algn="ctr"/>
            <a:r>
              <a:rPr lang="en-US" sz="4800" dirty="0" smtClean="0">
                <a:solidFill>
                  <a:srgbClr val="C00000"/>
                </a:solidFill>
              </a:rPr>
              <a:t>Bullying (12)</a:t>
            </a:r>
          </a:p>
          <a:p>
            <a:pPr algn="ctr"/>
            <a:r>
              <a:rPr lang="en-US" sz="4800" dirty="0" smtClean="0"/>
              <a:t>Anxiety (12)</a:t>
            </a:r>
          </a:p>
          <a:p>
            <a:pPr algn="ctr"/>
            <a:r>
              <a:rPr lang="en-US" sz="4800" dirty="0" smtClean="0">
                <a:solidFill>
                  <a:srgbClr val="C00000"/>
                </a:solidFill>
              </a:rPr>
              <a:t>School (10) </a:t>
            </a:r>
            <a:endParaRPr lang="en-US" sz="4800" dirty="0">
              <a:solidFill>
                <a:srgbClr val="C00000"/>
              </a:solidFill>
            </a:endParaRPr>
          </a:p>
        </p:txBody>
      </p:sp>
      <p:sp>
        <p:nvSpPr>
          <p:cNvPr id="4" name="TextBox 3"/>
          <p:cNvSpPr txBox="1"/>
          <p:nvPr/>
        </p:nvSpPr>
        <p:spPr>
          <a:xfrm>
            <a:off x="1524000" y="6019800"/>
            <a:ext cx="7010400" cy="646331"/>
          </a:xfrm>
          <a:prstGeom prst="rect">
            <a:avLst/>
          </a:prstGeom>
          <a:noFill/>
        </p:spPr>
        <p:txBody>
          <a:bodyPr wrap="square" rtlCol="0">
            <a:spAutoFit/>
          </a:bodyPr>
          <a:lstStyle/>
          <a:p>
            <a:pPr algn="ctr"/>
            <a:r>
              <a:rPr lang="en-US" dirty="0" smtClean="0"/>
              <a:t>Young Adults Added Finances, not being treated as Adults,  jobs, relationships, sex and lack of community as key challenges.  </a:t>
            </a:r>
            <a:endParaRPr lang="en-US" dirty="0"/>
          </a:p>
        </p:txBody>
      </p:sp>
    </p:spTree>
    <p:extLst>
      <p:ext uri="{BB962C8B-B14F-4D97-AF65-F5344CB8AC3E}">
        <p14:creationId xmlns:p14="http://schemas.microsoft.com/office/powerpoint/2010/main" val="363992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1938" y="228600"/>
            <a:ext cx="7406640" cy="685800"/>
          </a:xfrm>
        </p:spPr>
        <p:txBody>
          <a:bodyPr>
            <a:normAutofit fontScale="90000"/>
          </a:bodyPr>
          <a:lstStyle/>
          <a:p>
            <a:pPr algn="ctr"/>
            <a:r>
              <a:rPr lang="en-US" sz="4000" dirty="0" smtClean="0"/>
              <a:t>Challenges: Church/Faith </a:t>
            </a:r>
            <a:endParaRPr lang="en-US" sz="4000" dirty="0"/>
          </a:p>
        </p:txBody>
      </p:sp>
      <p:sp>
        <p:nvSpPr>
          <p:cNvPr id="3" name="Subtitle 2"/>
          <p:cNvSpPr>
            <a:spLocks noGrp="1"/>
          </p:cNvSpPr>
          <p:nvPr>
            <p:ph type="subTitle" idx="1"/>
          </p:nvPr>
        </p:nvSpPr>
        <p:spPr>
          <a:xfrm>
            <a:off x="1432560" y="1143000"/>
            <a:ext cx="7406640" cy="4114800"/>
          </a:xfrm>
        </p:spPr>
        <p:txBody>
          <a:bodyPr>
            <a:normAutofit/>
          </a:bodyPr>
          <a:lstStyle/>
          <a:p>
            <a:pPr marL="541782" indent="-514350">
              <a:buAutoNum type="arabicPeriod"/>
            </a:pPr>
            <a:r>
              <a:rPr lang="en-US" sz="3600" dirty="0" smtClean="0">
                <a:solidFill>
                  <a:srgbClr val="C00000"/>
                </a:solidFill>
              </a:rPr>
              <a:t>Church is boring, non-engaging (26)</a:t>
            </a:r>
          </a:p>
          <a:p>
            <a:pPr marL="541782" indent="-514350">
              <a:buAutoNum type="arabicPeriod"/>
            </a:pPr>
            <a:r>
              <a:rPr lang="en-US" sz="3600" dirty="0" smtClean="0"/>
              <a:t>Staying connected to my faith/the Church (23)</a:t>
            </a:r>
          </a:p>
          <a:p>
            <a:pPr marL="541782" indent="-514350">
              <a:buAutoNum type="arabicPeriod"/>
            </a:pPr>
            <a:r>
              <a:rPr lang="en-US" sz="3600" dirty="0" smtClean="0">
                <a:solidFill>
                  <a:srgbClr val="C00000"/>
                </a:solidFill>
              </a:rPr>
              <a:t>Lacking belief in God (17)</a:t>
            </a:r>
          </a:p>
          <a:p>
            <a:pPr marL="541782" indent="-514350">
              <a:buAutoNum type="arabicPeriod"/>
            </a:pPr>
            <a:r>
              <a:rPr lang="en-US" sz="3600" dirty="0" smtClean="0"/>
              <a:t>Church is too strict (16)</a:t>
            </a:r>
          </a:p>
          <a:p>
            <a:pPr marL="541782" indent="-514350">
              <a:buAutoNum type="arabicPeriod"/>
            </a:pPr>
            <a:r>
              <a:rPr lang="en-US" sz="3600" dirty="0" smtClean="0">
                <a:solidFill>
                  <a:srgbClr val="C00000"/>
                </a:solidFill>
              </a:rPr>
              <a:t>Lack of parents faith/practice (13)</a:t>
            </a:r>
          </a:p>
          <a:p>
            <a:pPr marL="541782" indent="-514350">
              <a:buAutoNum type="arabicPeriod"/>
            </a:pPr>
            <a:endParaRPr lang="en-US" dirty="0"/>
          </a:p>
          <a:p>
            <a:endParaRPr lang="en-US" dirty="0" smtClean="0"/>
          </a:p>
          <a:p>
            <a:endParaRPr lang="en-US" dirty="0"/>
          </a:p>
        </p:txBody>
      </p:sp>
      <p:sp>
        <p:nvSpPr>
          <p:cNvPr id="4" name="TextBox 3"/>
          <p:cNvSpPr txBox="1"/>
          <p:nvPr/>
        </p:nvSpPr>
        <p:spPr>
          <a:xfrm>
            <a:off x="1447800" y="6019800"/>
            <a:ext cx="7162800" cy="584775"/>
          </a:xfrm>
          <a:prstGeom prst="rect">
            <a:avLst/>
          </a:prstGeom>
          <a:noFill/>
        </p:spPr>
        <p:txBody>
          <a:bodyPr wrap="square" rtlCol="0">
            <a:spAutoFit/>
          </a:bodyPr>
          <a:lstStyle/>
          <a:p>
            <a:pPr algn="ctr"/>
            <a:r>
              <a:rPr lang="en-US" sz="1400" dirty="0" smtClean="0">
                <a:solidFill>
                  <a:srgbClr val="C00000"/>
                </a:solidFill>
              </a:rPr>
              <a:t>Note: Question just asked what they think are challenges young people are facing, we did not ask about general or Church/faith related, but the responses seemed to cover both.</a:t>
            </a:r>
            <a:r>
              <a:rPr lang="en-US" dirty="0" smtClean="0">
                <a:solidFill>
                  <a:srgbClr val="C00000"/>
                </a:solidFill>
              </a:rPr>
              <a:t> </a:t>
            </a:r>
            <a:endParaRPr lang="en-US" dirty="0">
              <a:solidFill>
                <a:srgbClr val="C00000"/>
              </a:solidFill>
            </a:endParaRPr>
          </a:p>
        </p:txBody>
      </p:sp>
      <p:sp>
        <p:nvSpPr>
          <p:cNvPr id="5" name="TextBox 4"/>
          <p:cNvSpPr txBox="1"/>
          <p:nvPr/>
        </p:nvSpPr>
        <p:spPr>
          <a:xfrm>
            <a:off x="1714500" y="5373469"/>
            <a:ext cx="6629400" cy="646331"/>
          </a:xfrm>
          <a:prstGeom prst="rect">
            <a:avLst/>
          </a:prstGeom>
          <a:noFill/>
        </p:spPr>
        <p:txBody>
          <a:bodyPr wrap="square" rtlCol="0">
            <a:spAutoFit/>
          </a:bodyPr>
          <a:lstStyle/>
          <a:p>
            <a:pPr algn="ctr"/>
            <a:r>
              <a:rPr lang="en-US" dirty="0" smtClean="0">
                <a:solidFill>
                  <a:srgbClr val="0000FF"/>
                </a:solidFill>
              </a:rPr>
              <a:t>Sad note: Of Catholic teens, </a:t>
            </a:r>
          </a:p>
          <a:p>
            <a:pPr algn="ctr"/>
            <a:r>
              <a:rPr lang="en-US" dirty="0" smtClean="0">
                <a:solidFill>
                  <a:srgbClr val="0000FF"/>
                </a:solidFill>
              </a:rPr>
              <a:t>5 noted not feeling welcomes/loved at Church….</a:t>
            </a:r>
            <a:endParaRPr lang="en-US" dirty="0">
              <a:solidFill>
                <a:srgbClr val="0000FF"/>
              </a:solidFill>
            </a:endParaRPr>
          </a:p>
        </p:txBody>
      </p:sp>
    </p:spTree>
    <p:extLst>
      <p:ext uri="{BB962C8B-B14F-4D97-AF65-F5344CB8AC3E}">
        <p14:creationId xmlns:p14="http://schemas.microsoft.com/office/powerpoint/2010/main" val="381079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additive="base">
                                        <p:cTn id="3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2222" y="-609600"/>
            <a:ext cx="7406640" cy="5659902"/>
          </a:xfrm>
        </p:spPr>
        <p:txBody>
          <a:bodyPr>
            <a:normAutofit/>
          </a:bodyPr>
          <a:lstStyle/>
          <a:p>
            <a:pPr algn="ctr"/>
            <a:r>
              <a:rPr lang="en-US" sz="5400" dirty="0" smtClean="0"/>
              <a:t>Question 3:</a:t>
            </a:r>
            <a:br>
              <a:rPr lang="en-US" sz="5400" dirty="0" smtClean="0"/>
            </a:br>
            <a:r>
              <a:rPr lang="en-US" sz="5400" dirty="0"/>
              <a:t/>
            </a:r>
            <a:br>
              <a:rPr lang="en-US" sz="5400" dirty="0"/>
            </a:br>
            <a:r>
              <a:rPr lang="en-US" sz="5400" dirty="0" smtClean="0">
                <a:solidFill>
                  <a:srgbClr val="C00000"/>
                </a:solidFill>
              </a:rPr>
              <a:t>What are the Most Significant Opportunities for Young People in your diocese today? </a:t>
            </a:r>
            <a:endParaRPr lang="en-US" sz="5400" dirty="0">
              <a:solidFill>
                <a:srgbClr val="C00000"/>
              </a:solidFill>
            </a:endParaRPr>
          </a:p>
        </p:txBody>
      </p:sp>
      <p:sp>
        <p:nvSpPr>
          <p:cNvPr id="4" name="TextBox 3"/>
          <p:cNvSpPr txBox="1"/>
          <p:nvPr/>
        </p:nvSpPr>
        <p:spPr>
          <a:xfrm>
            <a:off x="1377462" y="5696634"/>
            <a:ext cx="7391400" cy="646331"/>
          </a:xfrm>
          <a:prstGeom prst="rect">
            <a:avLst/>
          </a:prstGeom>
          <a:noFill/>
        </p:spPr>
        <p:txBody>
          <a:bodyPr wrap="square" rtlCol="0">
            <a:spAutoFit/>
          </a:bodyPr>
          <a:lstStyle/>
          <a:p>
            <a:pPr algn="ctr"/>
            <a:r>
              <a:rPr lang="en-US" dirty="0" smtClean="0"/>
              <a:t>Top 4 Answers are on the Board </a:t>
            </a:r>
          </a:p>
          <a:p>
            <a:pPr algn="ctr"/>
            <a:r>
              <a:rPr lang="en-US" dirty="0" smtClean="0"/>
              <a:t>(note: similar things have been grouped together!)</a:t>
            </a:r>
            <a:endParaRPr lang="en-US" dirty="0"/>
          </a:p>
        </p:txBody>
      </p:sp>
    </p:spTree>
    <p:extLst>
      <p:ext uri="{BB962C8B-B14F-4D97-AF65-F5344CB8AC3E}">
        <p14:creationId xmlns:p14="http://schemas.microsoft.com/office/powerpoint/2010/main" val="3906477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normAutofit fontScale="90000"/>
          </a:bodyPr>
          <a:lstStyle/>
          <a:p>
            <a:pPr algn="ctr"/>
            <a:r>
              <a:rPr lang="en-US" sz="3600" dirty="0" smtClean="0"/>
              <a:t>OPPORTUNITIES: </a:t>
            </a:r>
            <a:endParaRPr lang="en-US" sz="3600" dirty="0"/>
          </a:p>
        </p:txBody>
      </p:sp>
      <p:sp>
        <p:nvSpPr>
          <p:cNvPr id="3" name="Content Placeholder 2"/>
          <p:cNvSpPr>
            <a:spLocks noGrp="1"/>
          </p:cNvSpPr>
          <p:nvPr>
            <p:ph idx="1"/>
          </p:nvPr>
        </p:nvSpPr>
        <p:spPr>
          <a:xfrm>
            <a:off x="1435608" y="1066800"/>
            <a:ext cx="7498080" cy="5486400"/>
          </a:xfrm>
        </p:spPr>
        <p:txBody>
          <a:bodyPr>
            <a:normAutofit/>
          </a:bodyPr>
          <a:lstStyle/>
          <a:p>
            <a:pPr marL="82296" indent="0" algn="ctr">
              <a:buNone/>
            </a:pPr>
            <a:r>
              <a:rPr lang="en-US" sz="1800" dirty="0" smtClean="0"/>
              <a:t>(Top 4 Answers, Grouped)</a:t>
            </a:r>
          </a:p>
          <a:p>
            <a:endParaRPr lang="en-US" sz="1800" dirty="0"/>
          </a:p>
          <a:p>
            <a:r>
              <a:rPr lang="en-US" sz="4000" dirty="0" smtClean="0">
                <a:solidFill>
                  <a:srgbClr val="C00000"/>
                </a:solidFill>
              </a:rPr>
              <a:t>1. Liturgical Ministries </a:t>
            </a:r>
            <a:r>
              <a:rPr lang="en-US" dirty="0" smtClean="0">
                <a:solidFill>
                  <a:srgbClr val="C00000"/>
                </a:solidFill>
              </a:rPr>
              <a:t>(65) </a:t>
            </a:r>
            <a:r>
              <a:rPr lang="en-US" sz="2400" dirty="0" smtClean="0">
                <a:solidFill>
                  <a:srgbClr val="C00000"/>
                </a:solidFill>
              </a:rPr>
              <a:t>– servers, choir/music ministry, lector, EMHC, sacristan</a:t>
            </a:r>
          </a:p>
          <a:p>
            <a:r>
              <a:rPr lang="en-US" sz="4000" dirty="0" smtClean="0"/>
              <a:t>2. Volunteering/Service </a:t>
            </a:r>
            <a:r>
              <a:rPr lang="en-US" dirty="0" smtClean="0"/>
              <a:t>(40) </a:t>
            </a:r>
            <a:r>
              <a:rPr lang="en-US" sz="2400" dirty="0" smtClean="0"/>
              <a:t>– includes mission trips and organized service projects</a:t>
            </a:r>
          </a:p>
          <a:p>
            <a:r>
              <a:rPr lang="en-US" sz="4000" dirty="0" smtClean="0">
                <a:solidFill>
                  <a:srgbClr val="C00000"/>
                </a:solidFill>
              </a:rPr>
              <a:t>3. Youth Ministry Programs </a:t>
            </a:r>
            <a:r>
              <a:rPr lang="en-US" dirty="0" smtClean="0">
                <a:solidFill>
                  <a:srgbClr val="C00000"/>
                </a:solidFill>
              </a:rPr>
              <a:t>(26) – </a:t>
            </a:r>
            <a:r>
              <a:rPr lang="en-US" sz="2400" dirty="0" smtClean="0">
                <a:solidFill>
                  <a:srgbClr val="C00000"/>
                </a:solidFill>
              </a:rPr>
              <a:t>includes retreats, add on young adult programs (2)</a:t>
            </a:r>
            <a:endParaRPr lang="en-US" dirty="0" smtClean="0">
              <a:solidFill>
                <a:srgbClr val="C00000"/>
              </a:solidFill>
            </a:endParaRPr>
          </a:p>
          <a:p>
            <a:r>
              <a:rPr lang="en-US" sz="4000" dirty="0" smtClean="0"/>
              <a:t>4. Catechetical Roles </a:t>
            </a:r>
            <a:r>
              <a:rPr lang="en-US" dirty="0" smtClean="0"/>
              <a:t>(11) </a:t>
            </a:r>
            <a:r>
              <a:rPr lang="en-US" sz="2400" dirty="0" smtClean="0"/>
              <a:t>- includes CCD aide, VBS,  help Children’s Liturgy of the Word</a:t>
            </a:r>
          </a:p>
          <a:p>
            <a:endParaRPr lang="en-US" sz="2400" dirty="0"/>
          </a:p>
        </p:txBody>
      </p:sp>
    </p:spTree>
    <p:extLst>
      <p:ext uri="{BB962C8B-B14F-4D97-AF65-F5344CB8AC3E}">
        <p14:creationId xmlns:p14="http://schemas.microsoft.com/office/powerpoint/2010/main" val="401232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04800"/>
            <a:ext cx="7406640" cy="4672584"/>
          </a:xfrm>
        </p:spPr>
        <p:txBody>
          <a:bodyPr>
            <a:normAutofit/>
          </a:bodyPr>
          <a:lstStyle/>
          <a:p>
            <a:pPr algn="ctr"/>
            <a:r>
              <a:rPr lang="en-US" sz="6000" dirty="0"/>
              <a:t>Q</a:t>
            </a:r>
            <a:r>
              <a:rPr lang="en-US" sz="6000" dirty="0" smtClean="0"/>
              <a:t>uestion 4:</a:t>
            </a:r>
            <a:br>
              <a:rPr lang="en-US" sz="6000" dirty="0" smtClean="0"/>
            </a:br>
            <a:r>
              <a:rPr lang="en-US" sz="6000" dirty="0"/>
              <a:t/>
            </a:r>
            <a:br>
              <a:rPr lang="en-US" sz="6000" dirty="0"/>
            </a:br>
            <a:r>
              <a:rPr lang="en-US" sz="6000" dirty="0" smtClean="0">
                <a:solidFill>
                  <a:srgbClr val="C00000"/>
                </a:solidFill>
              </a:rPr>
              <a:t>What do young people WANT of the Church? </a:t>
            </a:r>
            <a:endParaRPr lang="en-US" sz="6000" dirty="0">
              <a:solidFill>
                <a:srgbClr val="C00000"/>
              </a:solidFill>
            </a:endParaRPr>
          </a:p>
        </p:txBody>
      </p:sp>
    </p:spTree>
    <p:extLst>
      <p:ext uri="{BB962C8B-B14F-4D97-AF65-F5344CB8AC3E}">
        <p14:creationId xmlns:p14="http://schemas.microsoft.com/office/powerpoint/2010/main" val="3306116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81000"/>
            <a:ext cx="7406640" cy="2286000"/>
          </a:xfrm>
        </p:spPr>
        <p:txBody>
          <a:bodyPr>
            <a:normAutofit fontScale="90000"/>
          </a:bodyPr>
          <a:lstStyle/>
          <a:p>
            <a:pPr algn="ctr"/>
            <a:r>
              <a:rPr lang="en-US" dirty="0" smtClean="0"/>
              <a:t>What do teens and young adults want from the Church? </a:t>
            </a:r>
            <a:br>
              <a:rPr lang="en-US" dirty="0" smtClean="0"/>
            </a:br>
            <a:r>
              <a:rPr lang="en-US" sz="6600" dirty="0" smtClean="0"/>
              <a:t>“MORE!” </a:t>
            </a:r>
            <a:endParaRPr lang="en-US" sz="6600" dirty="0"/>
          </a:p>
        </p:txBody>
      </p:sp>
      <p:sp>
        <p:nvSpPr>
          <p:cNvPr id="3" name="Subtitle 2"/>
          <p:cNvSpPr>
            <a:spLocks noGrp="1"/>
          </p:cNvSpPr>
          <p:nvPr>
            <p:ph type="subTitle" idx="1"/>
          </p:nvPr>
        </p:nvSpPr>
        <p:spPr>
          <a:xfrm>
            <a:off x="1143000" y="2590800"/>
            <a:ext cx="7848600" cy="3581400"/>
          </a:xfrm>
        </p:spPr>
        <p:txBody>
          <a:bodyPr>
            <a:normAutofit/>
          </a:bodyPr>
          <a:lstStyle/>
          <a:p>
            <a:pPr marL="541782" indent="-514350">
              <a:buAutoNum type="arabicPeriod"/>
            </a:pPr>
            <a:r>
              <a:rPr lang="en-US" sz="3200" dirty="0" smtClean="0"/>
              <a:t>More activities to help grown in faith (23)</a:t>
            </a:r>
          </a:p>
          <a:p>
            <a:pPr marL="541782" indent="-514350">
              <a:buAutoNum type="arabicPeriod"/>
            </a:pPr>
            <a:r>
              <a:rPr lang="en-US" sz="3200" dirty="0" smtClean="0"/>
              <a:t>Opportunities for fellowship and fun (23)</a:t>
            </a:r>
          </a:p>
          <a:p>
            <a:pPr marL="541782" indent="-514350">
              <a:buAutoNum type="arabicPeriod"/>
            </a:pPr>
            <a:r>
              <a:rPr lang="en-US" sz="3200" dirty="0" smtClean="0"/>
              <a:t>Supportive groupings (16)</a:t>
            </a:r>
          </a:p>
          <a:p>
            <a:pPr marL="541782" indent="-514350">
              <a:buAutoNum type="arabicPeriod"/>
            </a:pPr>
            <a:r>
              <a:rPr lang="en-US" sz="3200" dirty="0" smtClean="0"/>
              <a:t>More engaging Mass (14)*</a:t>
            </a:r>
          </a:p>
          <a:p>
            <a:pPr marL="541782" indent="-514350">
              <a:buAutoNum type="arabicPeriod"/>
            </a:pPr>
            <a:r>
              <a:rPr lang="en-US" sz="3200" dirty="0" smtClean="0"/>
              <a:t>Give us a voice/let us be leaders (tied 10)</a:t>
            </a:r>
          </a:p>
          <a:p>
            <a:pPr marL="541782" indent="-514350">
              <a:buAutoNum type="arabicPeriod"/>
            </a:pPr>
            <a:r>
              <a:rPr lang="en-US" sz="3200" dirty="0" smtClean="0"/>
              <a:t>More service opportunities (8) </a:t>
            </a:r>
            <a:endParaRPr lang="en-US" sz="3200" dirty="0"/>
          </a:p>
        </p:txBody>
      </p:sp>
      <p:sp>
        <p:nvSpPr>
          <p:cNvPr id="4" name="TextBox 3"/>
          <p:cNvSpPr txBox="1"/>
          <p:nvPr/>
        </p:nvSpPr>
        <p:spPr>
          <a:xfrm>
            <a:off x="1295400" y="6096000"/>
            <a:ext cx="7467600" cy="369332"/>
          </a:xfrm>
          <a:prstGeom prst="rect">
            <a:avLst/>
          </a:prstGeom>
          <a:noFill/>
        </p:spPr>
        <p:txBody>
          <a:bodyPr wrap="square" rtlCol="0">
            <a:spAutoFit/>
          </a:bodyPr>
          <a:lstStyle/>
          <a:p>
            <a:r>
              <a:rPr lang="en-US" dirty="0" smtClean="0"/>
              <a:t>3 commented on wanting more opportunities to learn about vocations….</a:t>
            </a:r>
            <a:endParaRPr lang="en-US" dirty="0"/>
          </a:p>
        </p:txBody>
      </p:sp>
    </p:spTree>
    <p:extLst>
      <p:ext uri="{BB962C8B-B14F-4D97-AF65-F5344CB8AC3E}">
        <p14:creationId xmlns:p14="http://schemas.microsoft.com/office/powerpoint/2010/main" val="187649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76400"/>
            <a:ext cx="7406640" cy="4440702"/>
          </a:xfrm>
        </p:spPr>
        <p:txBody>
          <a:bodyPr>
            <a:noAutofit/>
          </a:bodyPr>
          <a:lstStyle/>
          <a:p>
            <a:pPr algn="ctr"/>
            <a:r>
              <a:rPr lang="en-US" sz="5400" dirty="0" smtClean="0"/>
              <a:t>Question 5:</a:t>
            </a:r>
            <a:br>
              <a:rPr lang="en-US" sz="5400" dirty="0" smtClean="0"/>
            </a:br>
            <a:r>
              <a:rPr lang="en-US" sz="5400" dirty="0"/>
              <a:t/>
            </a:r>
            <a:br>
              <a:rPr lang="en-US" sz="5400" dirty="0"/>
            </a:br>
            <a:r>
              <a:rPr lang="en-US" sz="5400" dirty="0" smtClean="0">
                <a:solidFill>
                  <a:srgbClr val="C00000"/>
                </a:solidFill>
              </a:rPr>
              <a:t>How many teens and young adults have considered a vocation to religious life or the Priesthood? </a:t>
            </a:r>
            <a:endParaRPr lang="en-US" sz="5400" dirty="0">
              <a:solidFill>
                <a:srgbClr val="C00000"/>
              </a:solidFill>
            </a:endParaRPr>
          </a:p>
        </p:txBody>
      </p:sp>
    </p:spTree>
    <p:extLst>
      <p:ext uri="{BB962C8B-B14F-4D97-AF65-F5344CB8AC3E}">
        <p14:creationId xmlns:p14="http://schemas.microsoft.com/office/powerpoint/2010/main" val="4023307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381000"/>
            <a:ext cx="5486400" cy="6934200"/>
          </a:xfrm>
        </p:spPr>
        <p:txBody>
          <a:bodyPr>
            <a:normAutofit fontScale="90000"/>
          </a:bodyPr>
          <a:lstStyle/>
          <a:p>
            <a:r>
              <a:rPr lang="en-US" sz="2400" u="sng" dirty="0" smtClean="0"/>
              <a:t>Workshop Description:  </a:t>
            </a:r>
            <a:r>
              <a:rPr lang="en-US" sz="2400" dirty="0" smtClean="0"/>
              <a:t/>
            </a:r>
            <a:br>
              <a:rPr lang="en-US" sz="2400" dirty="0" smtClean="0"/>
            </a:br>
            <a:r>
              <a:rPr lang="en-US" sz="2400" dirty="0" smtClean="0"/>
              <a:t>Over </a:t>
            </a:r>
            <a:r>
              <a:rPr lang="en-US" sz="2400" dirty="0"/>
              <a:t>the summer, high school teens, young adults, their parents and parish leaders were invited to participate in surveys to provide input to the diocese, United States Conference of Catholic Bishops and the Vatican in preparation for the 15</a:t>
            </a:r>
            <a:r>
              <a:rPr lang="en-US" sz="2400" baseline="30000" dirty="0"/>
              <a:t>th</a:t>
            </a:r>
            <a:r>
              <a:rPr lang="en-US" sz="2400" dirty="0"/>
              <a:t> Ordinary Synod of Bishops focused on Young People, the Faith and Vocational Discernment.  Hundreds of people took advantage of this unique opportunity to share experiences, ideas and concerns with the Church</a:t>
            </a:r>
            <a:r>
              <a:rPr lang="en-US" sz="2400" b="1" dirty="0"/>
              <a:t>.  In this session, we will share some of the insights we gained for our diocese and discuss implications and opportunities, and converse about what we hope to see come from the synod and how it may impact the American Church and our diocese.</a:t>
            </a:r>
            <a:r>
              <a:rPr lang="en-US" b="1" dirty="0"/>
              <a:t/>
            </a:r>
            <a:br>
              <a:rPr lang="en-US" b="1" dirty="0"/>
            </a:b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015" y="838200"/>
            <a:ext cx="3048000" cy="5334000"/>
          </a:xfrm>
          <a:prstGeom prst="rect">
            <a:avLst/>
          </a:prstGeom>
        </p:spPr>
      </p:pic>
    </p:spTree>
    <p:extLst>
      <p:ext uri="{BB962C8B-B14F-4D97-AF65-F5344CB8AC3E}">
        <p14:creationId xmlns:p14="http://schemas.microsoft.com/office/powerpoint/2010/main" val="1115705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676" y="674132"/>
            <a:ext cx="6717323" cy="2983468"/>
          </a:xfrm>
          <a:prstGeom prst="rect">
            <a:avLst/>
          </a:prstGeom>
        </p:spPr>
      </p:pic>
      <p:sp>
        <p:nvSpPr>
          <p:cNvPr id="3" name="TextBox 2"/>
          <p:cNvSpPr txBox="1"/>
          <p:nvPr/>
        </p:nvSpPr>
        <p:spPr>
          <a:xfrm>
            <a:off x="1283677" y="304800"/>
            <a:ext cx="3593123" cy="369332"/>
          </a:xfrm>
          <a:prstGeom prst="rect">
            <a:avLst/>
          </a:prstGeom>
          <a:noFill/>
        </p:spPr>
        <p:txBody>
          <a:bodyPr wrap="square" rtlCol="0">
            <a:spAutoFit/>
          </a:bodyPr>
          <a:lstStyle/>
          <a:p>
            <a:r>
              <a:rPr lang="en-US" dirty="0" smtClean="0"/>
              <a:t>Catholic teens:</a:t>
            </a:r>
            <a:endParaRPr lang="en-US" dirty="0"/>
          </a:p>
        </p:txBody>
      </p:sp>
      <p:sp>
        <p:nvSpPr>
          <p:cNvPr id="4" name="TextBox 3"/>
          <p:cNvSpPr txBox="1"/>
          <p:nvPr/>
        </p:nvSpPr>
        <p:spPr>
          <a:xfrm>
            <a:off x="5105400" y="3780888"/>
            <a:ext cx="3886200" cy="369332"/>
          </a:xfrm>
          <a:prstGeom prst="rect">
            <a:avLst/>
          </a:prstGeom>
          <a:noFill/>
        </p:spPr>
        <p:txBody>
          <a:bodyPr wrap="square" rtlCol="0">
            <a:spAutoFit/>
          </a:bodyPr>
          <a:lstStyle/>
          <a:p>
            <a:r>
              <a:rPr lang="en-US" dirty="0" smtClean="0"/>
              <a:t>Catholic Young Adults: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3703" y="4114801"/>
            <a:ext cx="6340297" cy="2743200"/>
          </a:xfrm>
          <a:prstGeom prst="rect">
            <a:avLst/>
          </a:prstGeom>
        </p:spPr>
      </p:pic>
    </p:spTree>
    <p:extLst>
      <p:ext uri="{BB962C8B-B14F-4D97-AF65-F5344CB8AC3E}">
        <p14:creationId xmlns:p14="http://schemas.microsoft.com/office/powerpoint/2010/main" val="3049750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990600"/>
            <a:ext cx="7406640" cy="4520184"/>
          </a:xfrm>
        </p:spPr>
        <p:txBody>
          <a:bodyPr>
            <a:noAutofit/>
          </a:bodyPr>
          <a:lstStyle/>
          <a:p>
            <a:pPr algn="ctr"/>
            <a:r>
              <a:rPr lang="en-US" sz="6000" dirty="0" smtClean="0"/>
              <a:t>Question 6</a:t>
            </a:r>
            <a:br>
              <a:rPr lang="en-US" sz="6000" dirty="0" smtClean="0"/>
            </a:br>
            <a:r>
              <a:rPr lang="en-US" sz="6000" dirty="0"/>
              <a:t/>
            </a:r>
            <a:br>
              <a:rPr lang="en-US" sz="6000" dirty="0"/>
            </a:br>
            <a:r>
              <a:rPr lang="en-US" sz="6000" dirty="0" smtClean="0">
                <a:solidFill>
                  <a:srgbClr val="C00000"/>
                </a:solidFill>
              </a:rPr>
              <a:t>How many of your families discussed religious vocations?</a:t>
            </a:r>
            <a:endParaRPr lang="en-US" sz="6000" dirty="0">
              <a:solidFill>
                <a:srgbClr val="C00000"/>
              </a:solidFill>
            </a:endParaRPr>
          </a:p>
        </p:txBody>
      </p:sp>
    </p:spTree>
    <p:extLst>
      <p:ext uri="{BB962C8B-B14F-4D97-AF65-F5344CB8AC3E}">
        <p14:creationId xmlns:p14="http://schemas.microsoft.com/office/powerpoint/2010/main" val="2318639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288" y="152400"/>
            <a:ext cx="5463772" cy="25146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3329" y="2203938"/>
            <a:ext cx="5360671" cy="252046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288" y="4648200"/>
            <a:ext cx="5342083" cy="2209800"/>
          </a:xfrm>
          <a:prstGeom prst="rect">
            <a:avLst/>
          </a:prstGeom>
        </p:spPr>
      </p:pic>
      <p:sp>
        <p:nvSpPr>
          <p:cNvPr id="5" name="TextBox 4"/>
          <p:cNvSpPr txBox="1"/>
          <p:nvPr/>
        </p:nvSpPr>
        <p:spPr>
          <a:xfrm>
            <a:off x="7239000" y="533400"/>
            <a:ext cx="1143000" cy="646331"/>
          </a:xfrm>
          <a:prstGeom prst="rect">
            <a:avLst/>
          </a:prstGeom>
          <a:noFill/>
        </p:spPr>
        <p:txBody>
          <a:bodyPr wrap="square" rtlCol="0">
            <a:spAutoFit/>
          </a:bodyPr>
          <a:lstStyle/>
          <a:p>
            <a:r>
              <a:rPr lang="en-US" dirty="0" smtClean="0"/>
              <a:t>Catholic</a:t>
            </a:r>
          </a:p>
          <a:p>
            <a:pPr algn="ctr"/>
            <a:r>
              <a:rPr lang="en-US" dirty="0" smtClean="0"/>
              <a:t>Youth</a:t>
            </a:r>
            <a:endParaRPr lang="en-US" dirty="0"/>
          </a:p>
        </p:txBody>
      </p:sp>
      <p:sp>
        <p:nvSpPr>
          <p:cNvPr id="6" name="TextBox 5"/>
          <p:cNvSpPr txBox="1"/>
          <p:nvPr/>
        </p:nvSpPr>
        <p:spPr>
          <a:xfrm>
            <a:off x="1905000" y="2895600"/>
            <a:ext cx="1032655" cy="923330"/>
          </a:xfrm>
          <a:prstGeom prst="rect">
            <a:avLst/>
          </a:prstGeom>
          <a:noFill/>
        </p:spPr>
        <p:txBody>
          <a:bodyPr wrap="none" rtlCol="0">
            <a:spAutoFit/>
          </a:bodyPr>
          <a:lstStyle/>
          <a:p>
            <a:pPr algn="ctr"/>
            <a:r>
              <a:rPr lang="en-US" dirty="0" smtClean="0"/>
              <a:t>Catholic </a:t>
            </a:r>
          </a:p>
          <a:p>
            <a:pPr algn="ctr"/>
            <a:r>
              <a:rPr lang="en-US" dirty="0" smtClean="0"/>
              <a:t>Young </a:t>
            </a:r>
          </a:p>
          <a:p>
            <a:pPr algn="ctr"/>
            <a:r>
              <a:rPr lang="en-US" dirty="0" smtClean="0"/>
              <a:t>Adults</a:t>
            </a:r>
            <a:endParaRPr lang="en-US" dirty="0"/>
          </a:p>
        </p:txBody>
      </p:sp>
      <p:sp>
        <p:nvSpPr>
          <p:cNvPr id="7" name="TextBox 6"/>
          <p:cNvSpPr txBox="1"/>
          <p:nvPr/>
        </p:nvSpPr>
        <p:spPr>
          <a:xfrm>
            <a:off x="7239000" y="5486400"/>
            <a:ext cx="1143000" cy="646331"/>
          </a:xfrm>
          <a:prstGeom prst="rect">
            <a:avLst/>
          </a:prstGeom>
          <a:noFill/>
        </p:spPr>
        <p:txBody>
          <a:bodyPr wrap="square" rtlCol="0">
            <a:spAutoFit/>
          </a:bodyPr>
          <a:lstStyle/>
          <a:p>
            <a:r>
              <a:rPr lang="en-US" dirty="0" smtClean="0"/>
              <a:t>Parents/</a:t>
            </a:r>
          </a:p>
          <a:p>
            <a:pPr algn="ctr"/>
            <a:r>
              <a:rPr lang="en-US" dirty="0" smtClean="0"/>
              <a:t>Families</a:t>
            </a:r>
            <a:endParaRPr lang="en-US" dirty="0"/>
          </a:p>
        </p:txBody>
      </p:sp>
    </p:spTree>
    <p:extLst>
      <p:ext uri="{BB962C8B-B14F-4D97-AF65-F5344CB8AC3E}">
        <p14:creationId xmlns:p14="http://schemas.microsoft.com/office/powerpoint/2010/main" val="2833300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04800"/>
            <a:ext cx="7406640" cy="5812302"/>
          </a:xfrm>
        </p:spPr>
        <p:txBody>
          <a:bodyPr>
            <a:normAutofit fontScale="90000"/>
          </a:bodyPr>
          <a:lstStyle/>
          <a:p>
            <a:pPr algn="ctr"/>
            <a:r>
              <a:rPr lang="en-US" sz="6000" dirty="0" smtClean="0"/>
              <a:t>Question 7:</a:t>
            </a:r>
            <a:br>
              <a:rPr lang="en-US" sz="6000" dirty="0" smtClean="0"/>
            </a:br>
            <a:r>
              <a:rPr lang="en-US" sz="6000" dirty="0" smtClean="0">
                <a:solidFill>
                  <a:srgbClr val="C00000"/>
                </a:solidFill>
              </a:rPr>
              <a:t>Has anyone asked you to consider a Religious Vocation (priesthood/religious life)? </a:t>
            </a:r>
            <a:r>
              <a:rPr lang="en-US" dirty="0"/>
              <a:t/>
            </a:r>
            <a:br>
              <a:rPr lang="en-US" dirty="0"/>
            </a:br>
            <a:endParaRPr lang="en-US" dirty="0"/>
          </a:p>
        </p:txBody>
      </p:sp>
    </p:spTree>
    <p:extLst>
      <p:ext uri="{BB962C8B-B14F-4D97-AF65-F5344CB8AC3E}">
        <p14:creationId xmlns:p14="http://schemas.microsoft.com/office/powerpoint/2010/main" val="768481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1" y="1219200"/>
            <a:ext cx="7772400" cy="4648200"/>
          </a:xfrm>
          <a:prstGeom prst="rect">
            <a:avLst/>
          </a:prstGeom>
        </p:spPr>
      </p:pic>
      <p:sp>
        <p:nvSpPr>
          <p:cNvPr id="3" name="TextBox 2"/>
          <p:cNvSpPr txBox="1"/>
          <p:nvPr/>
        </p:nvSpPr>
        <p:spPr>
          <a:xfrm>
            <a:off x="1447800" y="970112"/>
            <a:ext cx="2567167" cy="369332"/>
          </a:xfrm>
          <a:prstGeom prst="rect">
            <a:avLst/>
          </a:prstGeom>
          <a:noFill/>
        </p:spPr>
        <p:txBody>
          <a:bodyPr wrap="square" rtlCol="0">
            <a:spAutoFit/>
          </a:bodyPr>
          <a:lstStyle/>
          <a:p>
            <a:r>
              <a:rPr lang="en-US" dirty="0" smtClean="0"/>
              <a:t>Catholic Teens</a:t>
            </a:r>
            <a:endParaRPr lang="en-US" dirty="0"/>
          </a:p>
        </p:txBody>
      </p:sp>
    </p:spTree>
    <p:extLst>
      <p:ext uri="{BB962C8B-B14F-4D97-AF65-F5344CB8AC3E}">
        <p14:creationId xmlns:p14="http://schemas.microsoft.com/office/powerpoint/2010/main" val="3465248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5431302"/>
          </a:xfrm>
        </p:spPr>
        <p:txBody>
          <a:bodyPr>
            <a:normAutofit/>
          </a:bodyPr>
          <a:lstStyle/>
          <a:p>
            <a:pPr algn="ctr"/>
            <a:r>
              <a:rPr lang="en-US" sz="6000" dirty="0" smtClean="0"/>
              <a:t>Question 8:</a:t>
            </a:r>
            <a:br>
              <a:rPr lang="en-US" sz="6000" dirty="0" smtClean="0"/>
            </a:br>
            <a:r>
              <a:rPr lang="en-US" sz="6000" dirty="0"/>
              <a:t/>
            </a:r>
            <a:br>
              <a:rPr lang="en-US" sz="6000" dirty="0"/>
            </a:br>
            <a:r>
              <a:rPr lang="en-US" sz="6000" dirty="0" smtClean="0">
                <a:solidFill>
                  <a:srgbClr val="C00000"/>
                </a:solidFill>
              </a:rPr>
              <a:t>Have you considered the vocation to marriage?</a:t>
            </a:r>
            <a:endParaRPr lang="en-US" sz="6000" dirty="0">
              <a:solidFill>
                <a:srgbClr val="C00000"/>
              </a:solidFill>
            </a:endParaRPr>
          </a:p>
        </p:txBody>
      </p:sp>
    </p:spTree>
    <p:extLst>
      <p:ext uri="{BB962C8B-B14F-4D97-AF65-F5344CB8AC3E}">
        <p14:creationId xmlns:p14="http://schemas.microsoft.com/office/powerpoint/2010/main" val="1223199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2267" y="3429000"/>
            <a:ext cx="6071666" cy="323112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52399"/>
            <a:ext cx="5486400" cy="3170533"/>
          </a:xfrm>
          <a:prstGeom prst="rect">
            <a:avLst/>
          </a:prstGeom>
        </p:spPr>
      </p:pic>
      <p:sp>
        <p:nvSpPr>
          <p:cNvPr id="4" name="TextBox 3"/>
          <p:cNvSpPr txBox="1"/>
          <p:nvPr/>
        </p:nvSpPr>
        <p:spPr>
          <a:xfrm>
            <a:off x="6324600" y="381000"/>
            <a:ext cx="990600" cy="369332"/>
          </a:xfrm>
          <a:prstGeom prst="rect">
            <a:avLst/>
          </a:prstGeom>
          <a:noFill/>
        </p:spPr>
        <p:txBody>
          <a:bodyPr wrap="square" rtlCol="0">
            <a:spAutoFit/>
          </a:bodyPr>
          <a:lstStyle/>
          <a:p>
            <a:r>
              <a:rPr lang="en-US" dirty="0" smtClean="0"/>
              <a:t>Teens</a:t>
            </a:r>
            <a:endParaRPr lang="en-US" dirty="0"/>
          </a:p>
        </p:txBody>
      </p:sp>
      <p:sp>
        <p:nvSpPr>
          <p:cNvPr id="5" name="TextBox 4"/>
          <p:cNvSpPr txBox="1"/>
          <p:nvPr/>
        </p:nvSpPr>
        <p:spPr>
          <a:xfrm>
            <a:off x="7467600" y="3505200"/>
            <a:ext cx="990600" cy="646331"/>
          </a:xfrm>
          <a:prstGeom prst="rect">
            <a:avLst/>
          </a:prstGeom>
          <a:noFill/>
        </p:spPr>
        <p:txBody>
          <a:bodyPr wrap="square" rtlCol="0">
            <a:spAutoFit/>
          </a:bodyPr>
          <a:lstStyle/>
          <a:p>
            <a:r>
              <a:rPr lang="en-US" dirty="0" smtClean="0"/>
              <a:t>Young</a:t>
            </a:r>
          </a:p>
          <a:p>
            <a:r>
              <a:rPr lang="en-US" dirty="0" smtClean="0"/>
              <a:t>adults</a:t>
            </a:r>
            <a:endParaRPr lang="en-US" dirty="0"/>
          </a:p>
        </p:txBody>
      </p:sp>
    </p:spTree>
    <p:extLst>
      <p:ext uri="{BB962C8B-B14F-4D97-AF65-F5344CB8AC3E}">
        <p14:creationId xmlns:p14="http://schemas.microsoft.com/office/powerpoint/2010/main" val="610550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6050280"/>
          </a:xfrm>
        </p:spPr>
        <p:txBody>
          <a:bodyPr>
            <a:normAutofit/>
          </a:bodyPr>
          <a:lstStyle/>
          <a:p>
            <a:pPr algn="ctr"/>
            <a:r>
              <a:rPr lang="en-US" sz="6000" dirty="0" smtClean="0"/>
              <a:t>Question 9:</a:t>
            </a:r>
            <a:br>
              <a:rPr lang="en-US" sz="6000" dirty="0" smtClean="0"/>
            </a:br>
            <a:r>
              <a:rPr lang="en-US" sz="6000" dirty="0"/>
              <a:t/>
            </a:r>
            <a:br>
              <a:rPr lang="en-US" sz="6000" dirty="0"/>
            </a:br>
            <a:r>
              <a:rPr lang="en-US" sz="6000" dirty="0" smtClean="0">
                <a:solidFill>
                  <a:srgbClr val="C00000"/>
                </a:solidFill>
              </a:rPr>
              <a:t>Have you considered a vocation to Lay Ecclesial Ministry?</a:t>
            </a:r>
            <a:endParaRPr lang="en-US" sz="6000" dirty="0">
              <a:solidFill>
                <a:srgbClr val="C00000"/>
              </a:solidFill>
            </a:endParaRPr>
          </a:p>
        </p:txBody>
      </p:sp>
    </p:spTree>
    <p:extLst>
      <p:ext uri="{BB962C8B-B14F-4D97-AF65-F5344CB8AC3E}">
        <p14:creationId xmlns:p14="http://schemas.microsoft.com/office/powerpoint/2010/main" val="657067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762000"/>
            <a:ext cx="8153400" cy="5029200"/>
          </a:xfrm>
          <a:prstGeom prst="rect">
            <a:avLst/>
          </a:prstGeom>
        </p:spPr>
      </p:pic>
    </p:spTree>
    <p:extLst>
      <p:ext uri="{BB962C8B-B14F-4D97-AF65-F5344CB8AC3E}">
        <p14:creationId xmlns:p14="http://schemas.microsoft.com/office/powerpoint/2010/main" val="42436734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5821680"/>
          </a:xfrm>
        </p:spPr>
        <p:txBody>
          <a:bodyPr>
            <a:normAutofit/>
          </a:bodyPr>
          <a:lstStyle/>
          <a:p>
            <a:pPr algn="ctr"/>
            <a:r>
              <a:rPr lang="en-US" sz="6000" dirty="0" smtClean="0"/>
              <a:t>Question 10:</a:t>
            </a:r>
            <a:br>
              <a:rPr lang="en-US" sz="6000" dirty="0" smtClean="0"/>
            </a:br>
            <a:r>
              <a:rPr lang="en-US" sz="6000" dirty="0"/>
              <a:t/>
            </a:r>
            <a:br>
              <a:rPr lang="en-US" sz="6000" dirty="0"/>
            </a:br>
            <a:r>
              <a:rPr lang="en-US" sz="6000" dirty="0" smtClean="0">
                <a:solidFill>
                  <a:srgbClr val="C00000"/>
                </a:solidFill>
              </a:rPr>
              <a:t>For you, </a:t>
            </a:r>
            <a:br>
              <a:rPr lang="en-US" sz="6000" dirty="0" smtClean="0">
                <a:solidFill>
                  <a:srgbClr val="C00000"/>
                </a:solidFill>
              </a:rPr>
            </a:br>
            <a:r>
              <a:rPr lang="en-US" sz="6000" dirty="0" smtClean="0">
                <a:solidFill>
                  <a:srgbClr val="C00000"/>
                </a:solidFill>
              </a:rPr>
              <a:t>So what now?</a:t>
            </a:r>
            <a:endParaRPr lang="en-US" sz="6000" dirty="0">
              <a:solidFill>
                <a:srgbClr val="C00000"/>
              </a:solidFill>
            </a:endParaRPr>
          </a:p>
        </p:txBody>
      </p:sp>
    </p:spTree>
    <p:extLst>
      <p:ext uri="{BB962C8B-B14F-4D97-AF65-F5344CB8AC3E}">
        <p14:creationId xmlns:p14="http://schemas.microsoft.com/office/powerpoint/2010/main" val="2689959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662" y="914400"/>
            <a:ext cx="8458200" cy="7162800"/>
          </a:xfrm>
          <a:prstGeom prst="rect">
            <a:avLst/>
          </a:prstGeom>
        </p:spPr>
      </p:pic>
      <p:sp>
        <p:nvSpPr>
          <p:cNvPr id="4" name="Rectangle 3"/>
          <p:cNvSpPr/>
          <p:nvPr/>
        </p:nvSpPr>
        <p:spPr>
          <a:xfrm>
            <a:off x="1143000" y="152400"/>
            <a:ext cx="6781800" cy="923330"/>
          </a:xfrm>
          <a:prstGeom prst="rect">
            <a:avLst/>
          </a:prstGeom>
          <a:noFill/>
        </p:spPr>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Starting Point: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231190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2985" y="609600"/>
            <a:ext cx="7162800" cy="5016758"/>
          </a:xfrm>
          <a:prstGeom prst="rect">
            <a:avLst/>
          </a:prstGeom>
          <a:noFill/>
        </p:spPr>
        <p:txBody>
          <a:bodyPr wrap="square" rtlCol="0">
            <a:spAutoFit/>
          </a:bodyPr>
          <a:lstStyle/>
          <a:p>
            <a:r>
              <a:rPr lang="en-US" sz="4000" dirty="0" smtClean="0"/>
              <a:t>“the vocational experience is a gradual process of inner discernment and growth in the faith, which leads to discovering the fullness of the joy of life and love, making a gift of oneself and participating in the proclamation of the Good News.”</a:t>
            </a:r>
            <a:endParaRPr lang="en-US" sz="4000" dirty="0"/>
          </a:p>
        </p:txBody>
      </p:sp>
      <p:sp>
        <p:nvSpPr>
          <p:cNvPr id="3" name="TextBox 2"/>
          <p:cNvSpPr txBox="1"/>
          <p:nvPr/>
        </p:nvSpPr>
        <p:spPr>
          <a:xfrm>
            <a:off x="1524000" y="5791200"/>
            <a:ext cx="6324600" cy="369332"/>
          </a:xfrm>
          <a:prstGeom prst="rect">
            <a:avLst/>
          </a:prstGeom>
          <a:noFill/>
        </p:spPr>
        <p:txBody>
          <a:bodyPr wrap="square" rtlCol="0">
            <a:spAutoFit/>
          </a:bodyPr>
          <a:lstStyle/>
          <a:p>
            <a:pPr algn="ctr"/>
            <a:r>
              <a:rPr lang="en-US" dirty="0" smtClean="0"/>
              <a:t>Preparatory document, page 7</a:t>
            </a:r>
            <a:endParaRPr lang="en-US" dirty="0"/>
          </a:p>
        </p:txBody>
      </p:sp>
    </p:spTree>
    <p:extLst>
      <p:ext uri="{BB962C8B-B14F-4D97-AF65-F5344CB8AC3E}">
        <p14:creationId xmlns:p14="http://schemas.microsoft.com/office/powerpoint/2010/main" val="4193051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862" y="11723"/>
            <a:ext cx="5844540" cy="2743200"/>
          </a:xfrm>
          <a:prstGeom prst="rect">
            <a:avLst/>
          </a:prstGeom>
        </p:spPr>
      </p:pic>
      <p:sp>
        <p:nvSpPr>
          <p:cNvPr id="4" name="TextBox 3"/>
          <p:cNvSpPr txBox="1"/>
          <p:nvPr/>
        </p:nvSpPr>
        <p:spPr>
          <a:xfrm>
            <a:off x="6828751" y="641866"/>
            <a:ext cx="1954530" cy="369332"/>
          </a:xfrm>
          <a:prstGeom prst="rect">
            <a:avLst/>
          </a:prstGeom>
          <a:noFill/>
        </p:spPr>
        <p:txBody>
          <a:bodyPr wrap="square" rtlCol="0">
            <a:spAutoFit/>
          </a:bodyPr>
          <a:lstStyle/>
          <a:p>
            <a:r>
              <a:rPr lang="en-US" dirty="0" smtClean="0"/>
              <a:t>Catholic teens</a:t>
            </a:r>
            <a:endParaRPr lang="en-US" dirty="0"/>
          </a:p>
        </p:txBody>
      </p:sp>
      <p:sp>
        <p:nvSpPr>
          <p:cNvPr id="5" name="TextBox 4"/>
          <p:cNvSpPr txBox="1"/>
          <p:nvPr/>
        </p:nvSpPr>
        <p:spPr>
          <a:xfrm>
            <a:off x="6629400" y="3091989"/>
            <a:ext cx="2171466" cy="369332"/>
          </a:xfrm>
          <a:prstGeom prst="rect">
            <a:avLst/>
          </a:prstGeom>
          <a:noFill/>
        </p:spPr>
        <p:txBody>
          <a:bodyPr wrap="square" rtlCol="0">
            <a:spAutoFit/>
          </a:bodyPr>
          <a:lstStyle/>
          <a:p>
            <a:r>
              <a:rPr lang="en-US" dirty="0" smtClean="0"/>
              <a:t>Catholic Young adults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862" y="2438400"/>
            <a:ext cx="5410669" cy="2743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8598" y="4800600"/>
            <a:ext cx="5517358" cy="1975608"/>
          </a:xfrm>
          <a:prstGeom prst="rect">
            <a:avLst/>
          </a:prstGeom>
        </p:spPr>
      </p:pic>
      <p:sp>
        <p:nvSpPr>
          <p:cNvPr id="7" name="TextBox 6"/>
          <p:cNvSpPr txBox="1"/>
          <p:nvPr/>
        </p:nvSpPr>
        <p:spPr>
          <a:xfrm>
            <a:off x="1828800" y="5465238"/>
            <a:ext cx="1600200" cy="646331"/>
          </a:xfrm>
          <a:prstGeom prst="rect">
            <a:avLst/>
          </a:prstGeom>
          <a:noFill/>
        </p:spPr>
        <p:txBody>
          <a:bodyPr wrap="square" rtlCol="0">
            <a:spAutoFit/>
          </a:bodyPr>
          <a:lstStyle/>
          <a:p>
            <a:r>
              <a:rPr lang="en-US" dirty="0" smtClean="0"/>
              <a:t>Parents/</a:t>
            </a:r>
          </a:p>
          <a:p>
            <a:r>
              <a:rPr lang="en-US" dirty="0" smtClean="0"/>
              <a:t>Families</a:t>
            </a:r>
            <a:endParaRPr lang="en-US" dirty="0"/>
          </a:p>
        </p:txBody>
      </p:sp>
    </p:spTree>
    <p:extLst>
      <p:ext uri="{BB962C8B-B14F-4D97-AF65-F5344CB8AC3E}">
        <p14:creationId xmlns:p14="http://schemas.microsoft.com/office/powerpoint/2010/main" val="19702159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04800"/>
            <a:ext cx="7696200" cy="6124754"/>
          </a:xfrm>
          <a:prstGeom prst="rect">
            <a:avLst/>
          </a:prstGeom>
          <a:noFill/>
        </p:spPr>
        <p:txBody>
          <a:bodyPr wrap="square" rtlCol="0">
            <a:spAutoFit/>
          </a:bodyPr>
          <a:lstStyle/>
          <a:p>
            <a:r>
              <a:rPr lang="en-US" sz="2800" dirty="0" smtClean="0">
                <a:solidFill>
                  <a:srgbClr val="0070C0"/>
                </a:solidFill>
              </a:rPr>
              <a:t>“How does the Church help young people accept their call to the joy of the Gospel, especially in times of uncertainty, volatility and insecurity?</a:t>
            </a:r>
          </a:p>
          <a:p>
            <a:endParaRPr lang="en-US" sz="2400" dirty="0"/>
          </a:p>
          <a:p>
            <a:pPr marL="342900" indent="-342900">
              <a:spcAft>
                <a:spcPts val="600"/>
              </a:spcAft>
              <a:buAutoNum type="arabicPeriod"/>
            </a:pPr>
            <a:r>
              <a:rPr lang="en-US" sz="2400" dirty="0" smtClean="0">
                <a:solidFill>
                  <a:srgbClr val="C00000"/>
                </a:solidFill>
              </a:rPr>
              <a:t>Walking with Young People (Accompanying)</a:t>
            </a:r>
          </a:p>
          <a:p>
            <a:pPr marL="342900" indent="-342900">
              <a:spcAft>
                <a:spcPts val="600"/>
              </a:spcAft>
              <a:buAutoNum type="arabicPeriod"/>
            </a:pPr>
            <a:r>
              <a:rPr lang="en-US" sz="2400" dirty="0" smtClean="0"/>
              <a:t>Agents (young people are not objects but agents… connected to responsible community and people of reference</a:t>
            </a:r>
          </a:p>
          <a:p>
            <a:pPr marL="342900" indent="-342900">
              <a:spcAft>
                <a:spcPts val="600"/>
              </a:spcAft>
              <a:buAutoNum type="arabicPeriod"/>
            </a:pPr>
            <a:r>
              <a:rPr lang="en-US" sz="2400" dirty="0" smtClean="0">
                <a:solidFill>
                  <a:srgbClr val="C00000"/>
                </a:solidFill>
              </a:rPr>
              <a:t>Places (parishes, events, digital connections)</a:t>
            </a:r>
          </a:p>
          <a:p>
            <a:pPr marL="342900" indent="-342900">
              <a:spcAft>
                <a:spcPts val="600"/>
              </a:spcAft>
              <a:buAutoNum type="arabicPeriod"/>
            </a:pPr>
            <a:r>
              <a:rPr lang="en-US" sz="2400" dirty="0" smtClean="0"/>
              <a:t>Resources (education, prayer,  artistic expressions, etc.)</a:t>
            </a:r>
          </a:p>
          <a:p>
            <a:pPr marL="342900" indent="-342900">
              <a:spcAft>
                <a:spcPts val="600"/>
              </a:spcAft>
              <a:buAutoNum type="arabicPeriod"/>
            </a:pPr>
            <a:r>
              <a:rPr lang="en-US" sz="2400" dirty="0" smtClean="0">
                <a:solidFill>
                  <a:srgbClr val="C00000"/>
                </a:solidFill>
              </a:rPr>
              <a:t>Mary of Nazareth (Synod dedicated to her,  her example and her intercession)  “In her eyes every young person can rediscover the beauty of discernment; in her heart every young person can experience the tenderness of intimacy and the courage of witness and mission.” </a:t>
            </a:r>
            <a:r>
              <a:rPr lang="en-US" dirty="0" smtClean="0">
                <a:solidFill>
                  <a:srgbClr val="C00000"/>
                </a:solidFill>
              </a:rPr>
              <a:t>(p. 36)</a:t>
            </a:r>
            <a:endParaRPr lang="en-US" dirty="0">
              <a:solidFill>
                <a:srgbClr val="C00000"/>
              </a:solidFill>
            </a:endParaRPr>
          </a:p>
        </p:txBody>
      </p:sp>
    </p:spTree>
    <p:extLst>
      <p:ext uri="{BB962C8B-B14F-4D97-AF65-F5344CB8AC3E}">
        <p14:creationId xmlns:p14="http://schemas.microsoft.com/office/powerpoint/2010/main" val="31799656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001000" cy="6705600"/>
          </a:xfrm>
        </p:spPr>
        <p:txBody>
          <a:bodyPr>
            <a:normAutofit fontScale="90000"/>
          </a:bodyPr>
          <a:lstStyle/>
          <a:p>
            <a:r>
              <a:rPr lang="en-US" sz="3200" u="sng" dirty="0" smtClean="0"/>
              <a:t>Resources posted on </a:t>
            </a:r>
            <a:br>
              <a:rPr lang="en-US" sz="3200" u="sng" dirty="0" smtClean="0"/>
            </a:br>
            <a:r>
              <a:rPr lang="en-US" sz="3200" u="sng" dirty="0" smtClean="0"/>
              <a:t>our websites: </a:t>
            </a:r>
            <a:br>
              <a:rPr lang="en-US" sz="3200" u="sng" dirty="0" smtClean="0"/>
            </a:br>
            <a:r>
              <a:rPr lang="en-US" sz="3200" dirty="0" smtClean="0"/>
              <a:t/>
            </a:r>
            <a:br>
              <a:rPr lang="en-US" sz="3200" dirty="0" smtClean="0"/>
            </a:br>
            <a:r>
              <a:rPr lang="en-US" dirty="0" smtClean="0"/>
              <a:t>Office </a:t>
            </a:r>
            <a:r>
              <a:rPr lang="en-US" dirty="0"/>
              <a:t>of Vocations:</a:t>
            </a:r>
            <a:br>
              <a:rPr lang="en-US" dirty="0"/>
            </a:br>
            <a:r>
              <a:rPr lang="en-US" sz="2700" dirty="0" smtClean="0"/>
              <a:t>Priesthood, Diaconate, Religious Life</a:t>
            </a:r>
            <a:br>
              <a:rPr lang="en-US" sz="2700" dirty="0" smtClean="0"/>
            </a:br>
            <a:r>
              <a:rPr lang="en-US" sz="3200" dirty="0" smtClean="0">
                <a:solidFill>
                  <a:srgbClr val="C00000"/>
                </a:solidFill>
              </a:rPr>
              <a:t>https</a:t>
            </a:r>
            <a:r>
              <a:rPr lang="en-US" sz="3200" dirty="0">
                <a:solidFill>
                  <a:srgbClr val="C00000"/>
                </a:solidFill>
              </a:rPr>
              <a:t>://www.youngstownvocations.org</a:t>
            </a:r>
            <a:r>
              <a:rPr lang="en-US" sz="3200" dirty="0" smtClean="0">
                <a:solidFill>
                  <a:srgbClr val="C00000"/>
                </a:solidFill>
              </a:rPr>
              <a:t>/</a:t>
            </a:r>
            <a:r>
              <a:rPr lang="en-US" dirty="0" smtClean="0"/>
              <a:t/>
            </a:r>
            <a:br>
              <a:rPr lang="en-US" dirty="0" smtClean="0"/>
            </a:br>
            <a:r>
              <a:rPr lang="en-US" sz="1300" dirty="0" smtClean="0"/>
              <a:t>and</a:t>
            </a:r>
            <a:r>
              <a:rPr lang="en-US" dirty="0" smtClean="0"/>
              <a:t/>
            </a:r>
            <a:br>
              <a:rPr lang="en-US" dirty="0" smtClean="0"/>
            </a:br>
            <a:r>
              <a:rPr lang="en-US" dirty="0" smtClean="0"/>
              <a:t>Office of Youth &amp; Young Adult Ministry:</a:t>
            </a:r>
            <a:br>
              <a:rPr lang="en-US" dirty="0" smtClean="0"/>
            </a:br>
            <a:r>
              <a:rPr lang="en-US" dirty="0" smtClean="0"/>
              <a:t>		</a:t>
            </a:r>
            <a:r>
              <a:rPr lang="en-US" sz="2700" dirty="0" smtClean="0"/>
              <a:t>High school teens </a:t>
            </a:r>
            <a:r>
              <a:rPr lang="en-US" sz="2700" dirty="0"/>
              <a:t>through those 18 – 40</a:t>
            </a:r>
            <a:r>
              <a:rPr lang="en-US" sz="3200" dirty="0"/>
              <a:t/>
            </a:r>
            <a:br>
              <a:rPr lang="en-US" sz="3200" dirty="0"/>
            </a:br>
            <a:r>
              <a:rPr lang="en-US" sz="3200" dirty="0" smtClean="0"/>
              <a:t>		</a:t>
            </a:r>
            <a:r>
              <a:rPr lang="en-US" sz="3200" dirty="0" smtClean="0">
                <a:solidFill>
                  <a:srgbClr val="C00000"/>
                </a:solidFill>
              </a:rPr>
              <a:t>http</a:t>
            </a:r>
            <a:r>
              <a:rPr lang="en-US" sz="3200" dirty="0">
                <a:solidFill>
                  <a:srgbClr val="C00000"/>
                </a:solidFill>
              </a:rPr>
              <a:t>://youngstownoyyam.weebly.com/</a:t>
            </a:r>
            <a:r>
              <a:rPr lang="en-US" dirty="0"/>
              <a:t/>
            </a:r>
            <a:br>
              <a:rPr lang="en-US" dirty="0"/>
            </a:b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28600"/>
            <a:ext cx="3505200" cy="22098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343400"/>
            <a:ext cx="2866292" cy="2362200"/>
          </a:xfrm>
          <a:prstGeom prst="rect">
            <a:avLst/>
          </a:prstGeom>
        </p:spPr>
      </p:pic>
    </p:spTree>
    <p:extLst>
      <p:ext uri="{BB962C8B-B14F-4D97-AF65-F5344CB8AC3E}">
        <p14:creationId xmlns:p14="http://schemas.microsoft.com/office/powerpoint/2010/main" val="202486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4419600" cy="4487334"/>
          </a:xfrm>
        </p:spPr>
        <p:txBody>
          <a:bodyPr>
            <a:noAutofit/>
          </a:bodyPr>
          <a:lstStyle/>
          <a:p>
            <a:r>
              <a:rPr lang="en-US" sz="2800" dirty="0" smtClean="0"/>
              <a:t>“The Church </a:t>
            </a:r>
            <a:r>
              <a:rPr lang="en-US" sz="800" dirty="0" smtClean="0"/>
              <a:t>()</a:t>
            </a:r>
            <a:r>
              <a:rPr lang="en-US" sz="2800" dirty="0" smtClean="0"/>
              <a:t> wishes to listen to your voice, your sensitivities and your faith; even your doubts and your criticism.  Make your voice heard, let it resonate in your communities and let it be heard by your shepherds of souls.” </a:t>
            </a:r>
            <a:endParaRPr lang="en-US" sz="2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3002" b="23002"/>
          <a:stretch>
            <a:fillRect/>
          </a:stretch>
        </p:blipFill>
        <p:spPr>
          <a:xfrm>
            <a:off x="5867400" y="1676400"/>
            <a:ext cx="2444931" cy="3657600"/>
          </a:xfrm>
        </p:spPr>
      </p:pic>
      <p:sp>
        <p:nvSpPr>
          <p:cNvPr id="3" name="Text Placeholder 2"/>
          <p:cNvSpPr>
            <a:spLocks noGrp="1"/>
          </p:cNvSpPr>
          <p:nvPr>
            <p:ph type="body" sz="half" idx="2"/>
          </p:nvPr>
        </p:nvSpPr>
        <p:spPr>
          <a:xfrm>
            <a:off x="685800" y="76200"/>
            <a:ext cx="7924800" cy="1143001"/>
          </a:xfrm>
        </p:spPr>
        <p:txBody>
          <a:bodyPr>
            <a:normAutofit/>
          </a:bodyPr>
          <a:lstStyle/>
          <a:p>
            <a:pPr algn="ctr"/>
            <a:r>
              <a:rPr lang="en-US" sz="2000" dirty="0" smtClean="0"/>
              <a:t>Pope’s Letter </a:t>
            </a:r>
            <a:r>
              <a:rPr lang="en-US" sz="2000" dirty="0"/>
              <a:t>t</a:t>
            </a:r>
            <a:r>
              <a:rPr lang="en-US" sz="2000" dirty="0" smtClean="0"/>
              <a:t>o Young People on the Occasion of the Preparatory </a:t>
            </a:r>
          </a:p>
          <a:p>
            <a:pPr algn="ctr"/>
            <a:r>
              <a:rPr lang="en-US" sz="2000" dirty="0" smtClean="0"/>
              <a:t>Document of the 15</a:t>
            </a:r>
            <a:r>
              <a:rPr lang="en-US" sz="2000" baseline="30000" dirty="0" smtClean="0"/>
              <a:t>th</a:t>
            </a:r>
            <a:r>
              <a:rPr lang="en-US" sz="2000" dirty="0" smtClean="0"/>
              <a:t> Ordinary General Assembly of the Synod of Bishops: </a:t>
            </a:r>
            <a:endParaRPr lang="en-US" sz="2000" dirty="0"/>
          </a:p>
        </p:txBody>
      </p:sp>
    </p:spTree>
    <p:extLst>
      <p:ext uri="{BB962C8B-B14F-4D97-AF65-F5344CB8AC3E}">
        <p14:creationId xmlns:p14="http://schemas.microsoft.com/office/powerpoint/2010/main" val="17553891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420" y="228600"/>
            <a:ext cx="8781185" cy="1754326"/>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How we responded in </a:t>
            </a:r>
          </a:p>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Diocese of Youngstown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1219200" y="2035063"/>
            <a:ext cx="7467600" cy="4524315"/>
          </a:xfrm>
          <a:prstGeom prst="rect">
            <a:avLst/>
          </a:prstGeom>
          <a:noFill/>
        </p:spPr>
        <p:txBody>
          <a:bodyPr wrap="square" rtlCol="0">
            <a:spAutoFit/>
          </a:bodyPr>
          <a:lstStyle/>
          <a:p>
            <a:r>
              <a:rPr lang="en-US" dirty="0" smtClean="0"/>
              <a:t>Six </a:t>
            </a:r>
            <a:r>
              <a:rPr lang="en-US" dirty="0"/>
              <a:t>distinct but related online surveys </a:t>
            </a:r>
            <a:r>
              <a:rPr lang="en-US" dirty="0" smtClean="0"/>
              <a:t>were created by the OY&amp;YAM to </a:t>
            </a:r>
            <a:r>
              <a:rPr lang="en-US" dirty="0"/>
              <a:t>gather information for the Synod as well as additional information to help guide the work of our local ministries. The surveys were intended for the following audiences (with the number of respondents for each category in parentheses): </a:t>
            </a:r>
          </a:p>
          <a:p>
            <a:pPr marL="342900" lvl="0" indent="-342900">
              <a:buFont typeface="+mj-lt"/>
              <a:buAutoNum type="arabicPeriod"/>
            </a:pPr>
            <a:r>
              <a:rPr lang="en-US" sz="2400" dirty="0"/>
              <a:t>Catholic Youth of High School Age (123)</a:t>
            </a:r>
          </a:p>
          <a:p>
            <a:pPr marL="342900" lvl="0" indent="-342900">
              <a:buFont typeface="+mj-lt"/>
              <a:buAutoNum type="arabicPeriod"/>
            </a:pPr>
            <a:r>
              <a:rPr lang="en-US" sz="2400" dirty="0"/>
              <a:t>Non-Catholic Youth of High School Age (7)</a:t>
            </a:r>
          </a:p>
          <a:p>
            <a:pPr marL="342900" lvl="0" indent="-342900">
              <a:buFont typeface="+mj-lt"/>
              <a:buAutoNum type="arabicPeriod"/>
            </a:pPr>
            <a:r>
              <a:rPr lang="en-US" sz="2400" dirty="0"/>
              <a:t>Catholic Young Adults (101)</a:t>
            </a:r>
          </a:p>
          <a:p>
            <a:pPr marL="342900" lvl="0" indent="-342900">
              <a:buFont typeface="+mj-lt"/>
              <a:buAutoNum type="arabicPeriod"/>
            </a:pPr>
            <a:r>
              <a:rPr lang="en-US" sz="2400" dirty="0"/>
              <a:t>Non-Catholic Young Adults (5)</a:t>
            </a:r>
          </a:p>
          <a:p>
            <a:pPr marL="342900" lvl="0" indent="-342900">
              <a:buFont typeface="+mj-lt"/>
              <a:buAutoNum type="arabicPeriod"/>
            </a:pPr>
            <a:r>
              <a:rPr lang="en-US" sz="2400" dirty="0"/>
              <a:t>Parents/Families (170</a:t>
            </a:r>
            <a:r>
              <a:rPr lang="en-US" sz="2400" dirty="0" smtClean="0"/>
              <a:t>) </a:t>
            </a:r>
            <a:r>
              <a:rPr lang="en-US" sz="900" dirty="0" smtClean="0"/>
              <a:t>(includes one response in Spanish language form)</a:t>
            </a:r>
            <a:endParaRPr lang="en-US" sz="2400" dirty="0"/>
          </a:p>
          <a:p>
            <a:pPr marL="342900" lvl="0" indent="-342900">
              <a:buFont typeface="+mj-lt"/>
              <a:buAutoNum type="arabicPeriod"/>
            </a:pPr>
            <a:r>
              <a:rPr lang="en-US" sz="2400" dirty="0"/>
              <a:t>Staff at parishes and schools (73</a:t>
            </a:r>
            <a:r>
              <a:rPr lang="en-US" sz="2400" dirty="0" smtClean="0"/>
              <a:t>)</a:t>
            </a:r>
          </a:p>
          <a:p>
            <a:pPr marL="342900" lvl="0" indent="-342900">
              <a:buFont typeface="+mj-lt"/>
              <a:buAutoNum type="arabicPeriod"/>
            </a:pPr>
            <a:endParaRPr lang="en-US" sz="2400" dirty="0"/>
          </a:p>
          <a:p>
            <a:pPr lvl="0"/>
            <a:r>
              <a:rPr lang="en-US" sz="2400" dirty="0" smtClean="0"/>
              <a:t>Two parishes submitted reports from Listening Sessions (17 participants) = total of 496 responses </a:t>
            </a:r>
            <a:endParaRPr lang="en-US" sz="2400" dirty="0"/>
          </a:p>
        </p:txBody>
      </p:sp>
    </p:spTree>
    <p:extLst>
      <p:ext uri="{BB962C8B-B14F-4D97-AF65-F5344CB8AC3E}">
        <p14:creationId xmlns:p14="http://schemas.microsoft.com/office/powerpoint/2010/main" val="3181146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271" y="838200"/>
            <a:ext cx="5532120" cy="280416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5331" y="4231334"/>
            <a:ext cx="5121084" cy="2545301"/>
          </a:xfrm>
          <a:prstGeom prst="rect">
            <a:avLst/>
          </a:prstGeom>
        </p:spPr>
      </p:pic>
      <p:sp>
        <p:nvSpPr>
          <p:cNvPr id="4" name="TextBox 3"/>
          <p:cNvSpPr txBox="1"/>
          <p:nvPr/>
        </p:nvSpPr>
        <p:spPr>
          <a:xfrm>
            <a:off x="1239271" y="457200"/>
            <a:ext cx="3637529" cy="369332"/>
          </a:xfrm>
          <a:prstGeom prst="rect">
            <a:avLst/>
          </a:prstGeom>
          <a:noFill/>
        </p:spPr>
        <p:txBody>
          <a:bodyPr wrap="square" rtlCol="0">
            <a:spAutoFit/>
          </a:bodyPr>
          <a:lstStyle/>
          <a:p>
            <a:r>
              <a:rPr lang="en-US" dirty="0" smtClean="0"/>
              <a:t>Catholic Teen Responses:</a:t>
            </a:r>
            <a:endParaRPr lang="en-US" dirty="0"/>
          </a:p>
        </p:txBody>
      </p:sp>
      <p:sp>
        <p:nvSpPr>
          <p:cNvPr id="5" name="TextBox 4"/>
          <p:cNvSpPr txBox="1"/>
          <p:nvPr/>
        </p:nvSpPr>
        <p:spPr>
          <a:xfrm>
            <a:off x="4980691" y="3810000"/>
            <a:ext cx="3581400" cy="369332"/>
          </a:xfrm>
          <a:prstGeom prst="rect">
            <a:avLst/>
          </a:prstGeom>
          <a:noFill/>
        </p:spPr>
        <p:txBody>
          <a:bodyPr wrap="square" rtlCol="0">
            <a:spAutoFit/>
          </a:bodyPr>
          <a:lstStyle/>
          <a:p>
            <a:r>
              <a:rPr lang="en-US" dirty="0" smtClean="0"/>
              <a:t>Catholic Young Adult Responses:</a:t>
            </a:r>
            <a:endParaRPr lang="en-US" dirty="0"/>
          </a:p>
        </p:txBody>
      </p:sp>
    </p:spTree>
    <p:extLst>
      <p:ext uri="{BB962C8B-B14F-4D97-AF65-F5344CB8AC3E}">
        <p14:creationId xmlns:p14="http://schemas.microsoft.com/office/powerpoint/2010/main" val="4090460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6672" y="269631"/>
            <a:ext cx="6856749" cy="3693319"/>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Question 1:</a:t>
            </a:r>
          </a:p>
          <a:p>
            <a:pPr algn="ct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5400" b="1" cap="none" spc="0" dirty="0" smtClean="0">
                <a:ln w="17780" cmpd="sng">
                  <a:solidFill>
                    <a:srgbClr val="FFFFFF"/>
                  </a:solidFill>
                  <a:prstDash val="solid"/>
                  <a:miter lim="800000"/>
                </a:ln>
                <a:solidFill>
                  <a:srgbClr val="C00000"/>
                </a:solidFill>
                <a:effectLst>
                  <a:outerShdw blurRad="50800" algn="tl" rotWithShape="0">
                    <a:srgbClr val="000000"/>
                  </a:outerShdw>
                </a:effectLst>
              </a:rPr>
              <a:t>Do you feel like the </a:t>
            </a:r>
          </a:p>
          <a:p>
            <a:pPr algn="ctr"/>
            <a:r>
              <a:rPr lang="en-US" sz="5400" b="1" cap="none" spc="0" dirty="0" smtClean="0">
                <a:ln w="17780" cmpd="sng">
                  <a:solidFill>
                    <a:srgbClr val="FFFFFF"/>
                  </a:solidFill>
                  <a:prstDash val="solid"/>
                  <a:miter lim="800000"/>
                </a:ln>
                <a:solidFill>
                  <a:srgbClr val="C00000"/>
                </a:solidFill>
                <a:effectLst>
                  <a:outerShdw blurRad="50800" algn="tl" rotWithShape="0">
                    <a:srgbClr val="000000"/>
                  </a:outerShdw>
                </a:effectLst>
              </a:rPr>
              <a:t>Church LISTENS to </a:t>
            </a:r>
          </a:p>
          <a:p>
            <a:pPr algn="ctr"/>
            <a:r>
              <a:rPr lang="en-US" sz="5400" b="1" dirty="0" smtClean="0">
                <a:ln w="17780" cmpd="sng">
                  <a:solidFill>
                    <a:srgbClr val="FFFFFF"/>
                  </a:solidFill>
                  <a:prstDash val="solid"/>
                  <a:miter lim="800000"/>
                </a:ln>
                <a:solidFill>
                  <a:srgbClr val="C00000"/>
                </a:solidFill>
                <a:effectLst>
                  <a:outerShdw blurRad="50800" algn="tl" rotWithShape="0">
                    <a:srgbClr val="000000"/>
                  </a:outerShdw>
                </a:effectLst>
              </a:rPr>
              <a:t>Young people?</a:t>
            </a:r>
            <a:endParaRPr lang="en-US" sz="5400" b="1" cap="none" spc="0" dirty="0">
              <a:ln w="17780" cmpd="sng">
                <a:solidFill>
                  <a:srgbClr val="FFFFFF"/>
                </a:solidFill>
                <a:prstDash val="solid"/>
                <a:miter lim="800000"/>
              </a:ln>
              <a:solidFill>
                <a:srgbClr val="C00000"/>
              </a:solidFill>
              <a:effectLst>
                <a:outerShdw blurRad="50800" algn="tl" rotWithShape="0">
                  <a:srgbClr val="000000"/>
                </a:outerShdw>
              </a:effectLst>
            </a:endParaRPr>
          </a:p>
        </p:txBody>
      </p:sp>
      <p:sp>
        <p:nvSpPr>
          <p:cNvPr id="3" name="TextBox 2"/>
          <p:cNvSpPr txBox="1"/>
          <p:nvPr/>
        </p:nvSpPr>
        <p:spPr>
          <a:xfrm>
            <a:off x="1319495" y="4343400"/>
            <a:ext cx="7291105" cy="1938992"/>
          </a:xfrm>
          <a:prstGeom prst="rect">
            <a:avLst/>
          </a:prstGeom>
          <a:noFill/>
        </p:spPr>
        <p:txBody>
          <a:bodyPr wrap="square" rtlCol="0">
            <a:spAutoFit/>
          </a:bodyPr>
          <a:lstStyle/>
          <a:p>
            <a:r>
              <a:rPr lang="en-US" sz="2400" dirty="0" smtClean="0"/>
              <a:t>What percentage of TEENS, </a:t>
            </a:r>
          </a:p>
          <a:p>
            <a:r>
              <a:rPr lang="en-US" sz="2400" dirty="0"/>
              <a:t> </a:t>
            </a:r>
            <a:r>
              <a:rPr lang="en-US" sz="2400" dirty="0" smtClean="0"/>
              <a:t>                              	YOUNG ADULTS</a:t>
            </a:r>
          </a:p>
          <a:p>
            <a:r>
              <a:rPr lang="en-US" sz="2400" dirty="0"/>
              <a:t> </a:t>
            </a:r>
            <a:r>
              <a:rPr lang="en-US" sz="2400" dirty="0" smtClean="0"/>
              <a:t>                              		PARENTS/FAMILIES</a:t>
            </a:r>
          </a:p>
          <a:p>
            <a:r>
              <a:rPr lang="en-US" sz="2400" dirty="0" smtClean="0"/>
              <a:t>	Feel like the Church DOES a good job </a:t>
            </a:r>
          </a:p>
          <a:p>
            <a:r>
              <a:rPr lang="en-US" sz="2400" dirty="0" smtClean="0"/>
              <a:t>			of listening to young people? </a:t>
            </a:r>
            <a:endParaRPr lang="en-US" sz="2400" dirty="0"/>
          </a:p>
        </p:txBody>
      </p:sp>
    </p:spTree>
    <p:extLst>
      <p:ext uri="{BB962C8B-B14F-4D97-AF65-F5344CB8AC3E}">
        <p14:creationId xmlns:p14="http://schemas.microsoft.com/office/powerpoint/2010/main" val="2125482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153" y="914400"/>
            <a:ext cx="8009732" cy="4800600"/>
          </a:xfrm>
          <a:prstGeom prst="rect">
            <a:avLst/>
          </a:prstGeom>
        </p:spPr>
      </p:pic>
    </p:spTree>
    <p:extLst>
      <p:ext uri="{BB962C8B-B14F-4D97-AF65-F5344CB8AC3E}">
        <p14:creationId xmlns:p14="http://schemas.microsoft.com/office/powerpoint/2010/main" val="1809198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363540"/>
            <a:ext cx="7889562" cy="4275260"/>
          </a:xfrm>
          <a:prstGeom prst="rect">
            <a:avLst/>
          </a:prstGeom>
        </p:spPr>
      </p:pic>
    </p:spTree>
    <p:extLst>
      <p:ext uri="{BB962C8B-B14F-4D97-AF65-F5344CB8AC3E}">
        <p14:creationId xmlns:p14="http://schemas.microsoft.com/office/powerpoint/2010/main" val="6154464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2728</TotalTime>
  <Words>1002</Words>
  <Application>Microsoft Office PowerPoint</Application>
  <PresentationFormat>On-screen Show (4:3)</PresentationFormat>
  <Paragraphs>125</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Solstice</vt:lpstr>
      <vt:lpstr>“And the Survey Says…”</vt:lpstr>
      <vt:lpstr>Workshop Description:   Over the summer, high school teens, young adults, their parents and parish leaders were invited to participate in surveys to provide input to the diocese, United States Conference of Catholic Bishops and the Vatican in preparation for the 15th Ordinary Synod of Bishops focused on Young People, the Faith and Vocational Discernment.  Hundreds of people took advantage of this unique opportunity to share experiences, ideas and concerns with the Church.  In this session, we will share some of the insights we gained for our diocese and discuss implications and opportunities, and converse about what we hope to see come from the synod and how it may impact the American Church and our diocese. </vt:lpstr>
      <vt:lpstr>PowerPoint Presentation</vt:lpstr>
      <vt:lpstr>“The Church () wishes to listen to your voice, your sensitivities and your faith; even your doubts and your criticism.  Make your voice heard, let it resonate in your communities and let it be heard by your shepherds of souls.”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 General</vt:lpstr>
      <vt:lpstr>Challenges: Church/Faith </vt:lpstr>
      <vt:lpstr>Question 3:  What are the Most Significant Opportunities for Young People in your diocese today? </vt:lpstr>
      <vt:lpstr>OPPORTUNITIES: </vt:lpstr>
      <vt:lpstr>Question 4:  What do young people WANT of the Church? </vt:lpstr>
      <vt:lpstr>What do teens and young adults want from the Church?  “MORE!” </vt:lpstr>
      <vt:lpstr>Question 5:  How many teens and young adults have considered a vocation to religious life or the Priesthood? </vt:lpstr>
      <vt:lpstr>PowerPoint Presentation</vt:lpstr>
      <vt:lpstr>Question 6  How many of your families discussed religious vocations?</vt:lpstr>
      <vt:lpstr>PowerPoint Presentation</vt:lpstr>
      <vt:lpstr>Question 7: Has anyone asked you to consider a Religious Vocation (priesthood/religious life)?  </vt:lpstr>
      <vt:lpstr>PowerPoint Presentation</vt:lpstr>
      <vt:lpstr>Question 8:  Have you considered the vocation to marriage?</vt:lpstr>
      <vt:lpstr>PowerPoint Presentation</vt:lpstr>
      <vt:lpstr>Question 9:  Have you considered a vocation to Lay Ecclesial Ministry?</vt:lpstr>
      <vt:lpstr>PowerPoint Presentation</vt:lpstr>
      <vt:lpstr>Question 10:  For you,  So what now?</vt:lpstr>
      <vt:lpstr>PowerPoint Presentation</vt:lpstr>
      <vt:lpstr>PowerPoint Presentation</vt:lpstr>
      <vt:lpstr>PowerPoint Presentation</vt:lpstr>
      <vt:lpstr>Resources posted on  our websites:   Office of Vocations: Priesthood, Diaconate, Religious Life https://www.youngstownvocations.org/ and Office of Youth &amp; Young Adult Ministry:   High school teens through those 18 – 40   http://youngstownoyyam.weebly.com/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Cindee Case</dc:creator>
  <cp:lastModifiedBy>Cindee Case</cp:lastModifiedBy>
  <cp:revision>24</cp:revision>
  <cp:lastPrinted>2017-10-12T22:26:36Z</cp:lastPrinted>
  <dcterms:created xsi:type="dcterms:W3CDTF">2017-10-11T18:53:28Z</dcterms:created>
  <dcterms:modified xsi:type="dcterms:W3CDTF">2017-10-13T16:22:12Z</dcterms:modified>
</cp:coreProperties>
</file>